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76" r:id="rId2"/>
    <p:sldId id="262" r:id="rId3"/>
    <p:sldId id="256" r:id="rId4"/>
    <p:sldId id="258" r:id="rId5"/>
    <p:sldId id="268" r:id="rId6"/>
    <p:sldId id="259" r:id="rId7"/>
    <p:sldId id="260" r:id="rId8"/>
    <p:sldId id="267" r:id="rId9"/>
    <p:sldId id="275" r:id="rId10"/>
    <p:sldId id="274" r:id="rId11"/>
    <p:sldId id="282" r:id="rId12"/>
    <p:sldId id="261" r:id="rId13"/>
    <p:sldId id="263" r:id="rId14"/>
    <p:sldId id="264" r:id="rId15"/>
    <p:sldId id="277" r:id="rId16"/>
    <p:sldId id="265" r:id="rId17"/>
    <p:sldId id="278" r:id="rId18"/>
    <p:sldId id="279" r:id="rId19"/>
    <p:sldId id="280" r:id="rId20"/>
    <p:sldId id="281" r:id="rId21"/>
    <p:sldId id="257" r:id="rId22"/>
    <p:sldId id="266" r:id="rId23"/>
    <p:sldId id="269" r:id="rId24"/>
    <p:sldId id="270" r:id="rId25"/>
    <p:sldId id="271" r:id="rId26"/>
    <p:sldId id="273" r:id="rId27"/>
    <p:sldId id="272" r:id="rId2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94588" autoAdjust="0"/>
  </p:normalViewPr>
  <p:slideViewPr>
    <p:cSldViewPr>
      <p:cViewPr varScale="1">
        <p:scale>
          <a:sx n="97" d="100"/>
          <a:sy n="97" d="100"/>
        </p:scale>
        <p:origin x="-3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93EF0E76-AAA8-450C-9B40-2E3F3C3BB792}" type="datetimeFigureOut">
              <a:rPr lang="en-US"/>
              <a:pPr>
                <a:defRPr/>
              </a:pPr>
              <a:t>12/3/2008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B2D260C6-58FB-4F1B-8127-537C3D0A17D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482DCF-73A4-439A-85A8-53B32EA09E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A58561-3171-4971-9CE4-41A8036E64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BB3AC8-9B0E-4EB2-ADF7-7D5FABF528A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A8B9B-98E9-405C-91CD-D5052CBD9C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31C279-FCB5-4C9B-ABE0-22CD00ACD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191E45-B24D-421E-B00C-61793EC8DB7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375336-4E33-4CF8-A343-DDC7D1A7667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B2E84C-C9CC-4960-887A-4051096410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7525E6-EC72-4F33-8081-BAD958DB4E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76B679-AA19-49BF-AD3D-BA2FA8BFE1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67E177-CAF1-4E98-81B0-854AD85BBE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C70B17-96A4-4158-8FBA-63B4F77FE5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F228107-9942-4755-BE94-C052EF7F8E4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2"/>
          <p:cNvSpPr>
            <a:spLocks noGrp="1"/>
          </p:cNvSpPr>
          <p:nvPr>
            <p:ph type="title"/>
          </p:nvPr>
        </p:nvSpPr>
        <p:spPr/>
        <p:txBody>
          <a:bodyPr/>
          <a:lstStyle/>
          <a:p>
            <a:r>
              <a:rPr lang="en-US" b="1" i="1" smtClean="0">
                <a:solidFill>
                  <a:schemeClr val="tx1"/>
                </a:solidFill>
              </a:rPr>
              <a:t>Bio&amp; 241 A&amp;P 1 </a:t>
            </a:r>
            <a:br>
              <a:rPr lang="en-US" b="1" i="1" smtClean="0">
                <a:solidFill>
                  <a:schemeClr val="tx1"/>
                </a:solidFill>
              </a:rPr>
            </a:br>
            <a:r>
              <a:rPr lang="en-US" b="1" i="1" smtClean="0">
                <a:solidFill>
                  <a:schemeClr val="tx1"/>
                </a:solidFill>
              </a:rPr>
              <a:t>Unit </a:t>
            </a:r>
            <a:r>
              <a:rPr lang="en-US" b="1" i="1" smtClean="0">
                <a:solidFill>
                  <a:schemeClr val="tx1"/>
                </a:solidFill>
              </a:rPr>
              <a:t>3 </a:t>
            </a:r>
            <a:r>
              <a:rPr lang="en-US" b="1" i="1" smtClean="0">
                <a:solidFill>
                  <a:schemeClr val="tx1"/>
                </a:solidFill>
              </a:rPr>
              <a:t>/ Lecture </a:t>
            </a:r>
            <a:r>
              <a:rPr lang="en-US" b="1" i="1" smtClean="0">
                <a:solidFill>
                  <a:schemeClr val="tx1"/>
                </a:solidFill>
              </a:rPr>
              <a:t>3</a:t>
            </a:r>
          </a:p>
        </p:txBody>
      </p:sp>
      <p:pic>
        <p:nvPicPr>
          <p:cNvPr id="2051" name="Content Placeholder 4" descr="C:\Documents and Settings\GaryB.SFCC\Local Settings\Temporary Internet Files\Content.IE5\7D4TVQJK\MCPE03606_0000[1].wmf"/>
          <p:cNvPicPr>
            <a:picLocks noGrp="1" noChangeAspect="1" noChangeArrowheads="1"/>
          </p:cNvPicPr>
          <p:nvPr>
            <p:ph idx="1"/>
          </p:nvPr>
        </p:nvPicPr>
        <p:blipFill>
          <a:blip r:embed="rId2"/>
          <a:srcRect/>
          <a:stretch>
            <a:fillRect/>
          </a:stretch>
        </p:blipFill>
        <p:spPr>
          <a:xfrm>
            <a:off x="3768725" y="1898650"/>
            <a:ext cx="2174875" cy="4697413"/>
          </a:xfr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685800" y="304800"/>
            <a:ext cx="7772400" cy="1143000"/>
          </a:xfrm>
          <a:ln>
            <a:solidFill>
              <a:schemeClr val="bg1"/>
            </a:solidFill>
          </a:ln>
        </p:spPr>
        <p:txBody>
          <a:bodyPr/>
          <a:lstStyle/>
          <a:p>
            <a:r>
              <a:rPr lang="en-US" sz="4000" b="1" smtClean="0">
                <a:solidFill>
                  <a:schemeClr val="tx1"/>
                </a:solidFill>
              </a:rPr>
              <a:t>Tension Produced by </a:t>
            </a:r>
            <a:br>
              <a:rPr lang="en-US" sz="4000" b="1" smtClean="0">
                <a:solidFill>
                  <a:schemeClr val="tx1"/>
                </a:solidFill>
              </a:rPr>
            </a:br>
            <a:r>
              <a:rPr lang="en-US" sz="4000" b="1" smtClean="0">
                <a:solidFill>
                  <a:schemeClr val="tx1"/>
                </a:solidFill>
              </a:rPr>
              <a:t>Contracting Skeletal Muscles </a:t>
            </a:r>
          </a:p>
        </p:txBody>
      </p:sp>
      <p:pic>
        <p:nvPicPr>
          <p:cNvPr id="11267" name="Picture 5" descr="MusTen100x"/>
          <p:cNvPicPr>
            <a:picLocks noChangeAspect="1" noChangeArrowheads="1"/>
          </p:cNvPicPr>
          <p:nvPr>
            <p:ph idx="1"/>
          </p:nvPr>
        </p:nvPicPr>
        <p:blipFill>
          <a:blip r:embed="rId2"/>
          <a:srcRect/>
          <a:stretch>
            <a:fillRect/>
          </a:stretch>
        </p:blipFill>
        <p:spPr>
          <a:xfrm>
            <a:off x="1219200" y="1638300"/>
            <a:ext cx="6705600" cy="5029200"/>
          </a:xfrm>
          <a:noFill/>
          <a:ln>
            <a:solidFill>
              <a:schemeClr val="bg1"/>
            </a:solidFill>
          </a:ln>
        </p:spPr>
      </p:pic>
      <p:sp>
        <p:nvSpPr>
          <p:cNvPr id="11268" name="Text Box 7"/>
          <p:cNvSpPr txBox="1">
            <a:spLocks noChangeArrowheads="1"/>
          </p:cNvSpPr>
          <p:nvPr/>
        </p:nvSpPr>
        <p:spPr bwMode="auto">
          <a:xfrm>
            <a:off x="1736725" y="3775075"/>
            <a:ext cx="2259013" cy="457200"/>
          </a:xfrm>
          <a:prstGeom prst="rect">
            <a:avLst/>
          </a:prstGeom>
          <a:noFill/>
          <a:ln w="9525">
            <a:solidFill>
              <a:schemeClr val="bg1"/>
            </a:solidFill>
            <a:miter lim="800000"/>
            <a:headEnd/>
            <a:tailEnd/>
          </a:ln>
        </p:spPr>
        <p:txBody>
          <a:bodyPr wrap="none">
            <a:spAutoFit/>
          </a:bodyPr>
          <a:lstStyle/>
          <a:p>
            <a:r>
              <a:rPr lang="en-US" b="1"/>
              <a:t>Internal tension</a:t>
            </a:r>
          </a:p>
        </p:txBody>
      </p:sp>
      <p:sp>
        <p:nvSpPr>
          <p:cNvPr id="11269" name="Text Box 8"/>
          <p:cNvSpPr txBox="1">
            <a:spLocks noChangeArrowheads="1"/>
          </p:cNvSpPr>
          <p:nvPr/>
        </p:nvSpPr>
        <p:spPr bwMode="auto">
          <a:xfrm>
            <a:off x="7375525" y="3851275"/>
            <a:ext cx="1328738" cy="830263"/>
          </a:xfrm>
          <a:prstGeom prst="rect">
            <a:avLst/>
          </a:prstGeom>
          <a:noFill/>
          <a:ln w="9525">
            <a:solidFill>
              <a:schemeClr val="bg1"/>
            </a:solidFill>
            <a:miter lim="800000"/>
            <a:headEnd/>
            <a:tailEnd/>
          </a:ln>
        </p:spPr>
        <p:txBody>
          <a:bodyPr wrap="none">
            <a:spAutoFit/>
          </a:bodyPr>
          <a:lstStyle/>
          <a:p>
            <a:r>
              <a:rPr lang="en-US" b="1"/>
              <a:t>External</a:t>
            </a:r>
          </a:p>
          <a:p>
            <a:r>
              <a:rPr lang="en-US" b="1"/>
              <a:t>tension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09600" y="609600"/>
            <a:ext cx="7793038" cy="1143000"/>
          </a:xfrm>
          <a:prstGeom prst="rect">
            <a:avLst/>
          </a:prstGeom>
        </p:spPr>
        <p:txBody>
          <a:bodyPr/>
          <a:lstStyle/>
          <a:p>
            <a:pPr algn="ctr">
              <a:defRPr/>
            </a:pPr>
            <a:r>
              <a:rPr lang="en-US" altLang="en-US" sz="4400" kern="0" dirty="0">
                <a:latin typeface="+mj-lt"/>
                <a:ea typeface="+mj-ea"/>
                <a:cs typeface="+mj-cs"/>
              </a:rPr>
              <a:t>Receptors in Muscle</a:t>
            </a:r>
            <a:endParaRPr lang="en-US" sz="4400" kern="0" dirty="0">
              <a:latin typeface="+mj-lt"/>
              <a:ea typeface="+mj-ea"/>
              <a:cs typeface="+mj-cs"/>
            </a:endParaRPr>
          </a:p>
        </p:txBody>
      </p:sp>
      <p:sp>
        <p:nvSpPr>
          <p:cNvPr id="7" name="Rectangle 3"/>
          <p:cNvSpPr txBox="1">
            <a:spLocks noChangeArrowheads="1"/>
          </p:cNvSpPr>
          <p:nvPr/>
        </p:nvSpPr>
        <p:spPr>
          <a:xfrm>
            <a:off x="641350" y="2009775"/>
            <a:ext cx="7772400" cy="4114800"/>
          </a:xfrm>
          <a:prstGeom prst="rect">
            <a:avLst/>
          </a:prstGeom>
        </p:spPr>
        <p:txBody>
          <a:bodyPr/>
          <a:lstStyle/>
          <a:p>
            <a:pPr marL="342900" indent="-342900">
              <a:lnSpc>
                <a:spcPct val="90000"/>
              </a:lnSpc>
              <a:spcBef>
                <a:spcPct val="20000"/>
              </a:spcBef>
              <a:buFontTx/>
              <a:buChar char="•"/>
              <a:defRPr/>
            </a:pPr>
            <a:r>
              <a:rPr lang="en-US" altLang="en-US" sz="2800" kern="0">
                <a:latin typeface="+mn-lt"/>
              </a:rPr>
              <a:t>Muscle spindle</a:t>
            </a:r>
          </a:p>
          <a:p>
            <a:pPr marL="742950" lvl="1" indent="-285750">
              <a:lnSpc>
                <a:spcPct val="90000"/>
              </a:lnSpc>
              <a:spcBef>
                <a:spcPct val="20000"/>
              </a:spcBef>
              <a:buFontTx/>
              <a:buChar char="–"/>
              <a:defRPr/>
            </a:pPr>
            <a:r>
              <a:rPr lang="en-US" altLang="en-US" kern="0">
                <a:latin typeface="+mn-lt"/>
              </a:rPr>
              <a:t>Detect dynamic and static changes in muscle length</a:t>
            </a:r>
          </a:p>
          <a:p>
            <a:pPr marL="742950" lvl="1" indent="-285750">
              <a:lnSpc>
                <a:spcPct val="90000"/>
              </a:lnSpc>
              <a:spcBef>
                <a:spcPct val="20000"/>
              </a:spcBef>
              <a:buFontTx/>
              <a:buChar char="–"/>
              <a:defRPr/>
            </a:pPr>
            <a:r>
              <a:rPr lang="en-US" altLang="en-US" kern="0">
                <a:latin typeface="+mn-lt"/>
              </a:rPr>
              <a:t>Stretch reflex</a:t>
            </a:r>
          </a:p>
          <a:p>
            <a:pPr marL="1143000" lvl="2" indent="-228600">
              <a:lnSpc>
                <a:spcPct val="90000"/>
              </a:lnSpc>
              <a:spcBef>
                <a:spcPct val="20000"/>
              </a:spcBef>
              <a:buFontTx/>
              <a:buChar char="•"/>
              <a:defRPr/>
            </a:pPr>
            <a:r>
              <a:rPr lang="en-US" altLang="en-US" sz="2000" kern="0">
                <a:latin typeface="+mn-lt"/>
              </a:rPr>
              <a:t>Stretch on muscle causes reflex contraction</a:t>
            </a:r>
          </a:p>
          <a:p>
            <a:pPr marL="342900" indent="-342900">
              <a:lnSpc>
                <a:spcPct val="90000"/>
              </a:lnSpc>
              <a:spcBef>
                <a:spcPct val="20000"/>
              </a:spcBef>
              <a:buFontTx/>
              <a:buChar char="•"/>
              <a:defRPr/>
            </a:pPr>
            <a:r>
              <a:rPr lang="en-US" altLang="en-US" sz="2800" kern="0">
                <a:latin typeface="+mn-lt"/>
              </a:rPr>
              <a:t>Golgi tendon organ (GTO)</a:t>
            </a:r>
          </a:p>
          <a:p>
            <a:pPr marL="742950" lvl="1" indent="-285750">
              <a:lnSpc>
                <a:spcPct val="90000"/>
              </a:lnSpc>
              <a:spcBef>
                <a:spcPct val="20000"/>
              </a:spcBef>
              <a:buFontTx/>
              <a:buChar char="–"/>
              <a:defRPr/>
            </a:pPr>
            <a:r>
              <a:rPr lang="en-US" altLang="en-US" kern="0">
                <a:latin typeface="+mn-lt"/>
              </a:rPr>
              <a:t>Monitor tension developed in muscle</a:t>
            </a:r>
          </a:p>
          <a:p>
            <a:pPr marL="742950" lvl="1" indent="-285750">
              <a:lnSpc>
                <a:spcPct val="90000"/>
              </a:lnSpc>
              <a:spcBef>
                <a:spcPct val="20000"/>
              </a:spcBef>
              <a:buFontTx/>
              <a:buChar char="–"/>
              <a:defRPr/>
            </a:pPr>
            <a:r>
              <a:rPr lang="en-US" altLang="en-US" kern="0">
                <a:latin typeface="+mn-lt"/>
              </a:rPr>
              <a:t>Prevents damage during excessive force generation</a:t>
            </a:r>
          </a:p>
          <a:p>
            <a:pPr marL="1143000" lvl="2" indent="-228600">
              <a:lnSpc>
                <a:spcPct val="90000"/>
              </a:lnSpc>
              <a:spcBef>
                <a:spcPct val="20000"/>
              </a:spcBef>
              <a:buFontTx/>
              <a:buChar char="•"/>
              <a:defRPr/>
            </a:pPr>
            <a:r>
              <a:rPr lang="en-US" altLang="en-US" sz="2000" kern="0">
                <a:latin typeface="+mn-lt"/>
              </a:rPr>
              <a:t>Stimulation results in reflex relaxation of muscle</a:t>
            </a:r>
          </a:p>
          <a:p>
            <a:pPr marL="342900" indent="-342900">
              <a:lnSpc>
                <a:spcPct val="90000"/>
              </a:lnSpc>
              <a:spcBef>
                <a:spcPct val="20000"/>
              </a:spcBef>
              <a:buFontTx/>
              <a:buChar char="•"/>
              <a:defRPr/>
            </a:pPr>
            <a:endParaRPr lang="en-US" sz="2800" kern="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838200"/>
          </a:xfrm>
          <a:ln>
            <a:solidFill>
              <a:schemeClr val="bg1"/>
            </a:solidFill>
          </a:ln>
        </p:spPr>
        <p:txBody>
          <a:bodyPr/>
          <a:lstStyle/>
          <a:p>
            <a:r>
              <a:rPr lang="en-US" sz="3600" b="1" smtClean="0">
                <a:solidFill>
                  <a:schemeClr val="tx1"/>
                </a:solidFill>
              </a:rPr>
              <a:t>Three Types of Skeletal Muscle Fibers</a:t>
            </a:r>
          </a:p>
        </p:txBody>
      </p:sp>
      <p:pic>
        <p:nvPicPr>
          <p:cNvPr id="13315" name="Picture 4" descr="cmfig1"/>
          <p:cNvPicPr>
            <a:picLocks noChangeAspect="1" noChangeArrowheads="1"/>
          </p:cNvPicPr>
          <p:nvPr/>
        </p:nvPicPr>
        <p:blipFill>
          <a:blip r:embed="rId2"/>
          <a:srcRect/>
          <a:stretch>
            <a:fillRect/>
          </a:stretch>
        </p:blipFill>
        <p:spPr bwMode="auto">
          <a:xfrm>
            <a:off x="2209800" y="1752600"/>
            <a:ext cx="4724400" cy="5105400"/>
          </a:xfrm>
          <a:prstGeom prst="rect">
            <a:avLst/>
          </a:prstGeom>
          <a:noFill/>
          <a:ln w="9525">
            <a:solidFill>
              <a:schemeClr val="bg1"/>
            </a:solidFill>
            <a:miter lim="800000"/>
            <a:headEnd/>
            <a:tailEnd/>
          </a:ln>
        </p:spPr>
      </p:pic>
      <p:sp>
        <p:nvSpPr>
          <p:cNvPr id="13316" name="AutoShape 5"/>
          <p:cNvSpPr>
            <a:spLocks noChangeArrowheads="1"/>
          </p:cNvSpPr>
          <p:nvPr/>
        </p:nvSpPr>
        <p:spPr bwMode="auto">
          <a:xfrm>
            <a:off x="6629400" y="2209800"/>
            <a:ext cx="520700" cy="119063"/>
          </a:xfrm>
          <a:prstGeom prst="leftArrow">
            <a:avLst>
              <a:gd name="adj1" fmla="val 50000"/>
              <a:gd name="adj2" fmla="val 109333"/>
            </a:avLst>
          </a:prstGeom>
          <a:solidFill>
            <a:srgbClr val="FF0000"/>
          </a:solidFill>
          <a:ln w="9525">
            <a:solidFill>
              <a:schemeClr val="bg1"/>
            </a:solidFill>
            <a:miter lim="800000"/>
            <a:headEnd/>
            <a:tailEnd/>
          </a:ln>
        </p:spPr>
        <p:txBody>
          <a:bodyPr wrap="none" anchor="ctr"/>
          <a:lstStyle/>
          <a:p>
            <a:endParaRPr lang="en-US"/>
          </a:p>
        </p:txBody>
      </p:sp>
      <p:sp>
        <p:nvSpPr>
          <p:cNvPr id="13317" name="Text Box 6"/>
          <p:cNvSpPr txBox="1">
            <a:spLocks noChangeArrowheads="1"/>
          </p:cNvSpPr>
          <p:nvPr/>
        </p:nvSpPr>
        <p:spPr bwMode="auto">
          <a:xfrm>
            <a:off x="7318375" y="2057400"/>
            <a:ext cx="1825625" cy="396875"/>
          </a:xfrm>
          <a:prstGeom prst="rect">
            <a:avLst/>
          </a:prstGeom>
          <a:noFill/>
          <a:ln w="9525">
            <a:solidFill>
              <a:schemeClr val="bg1"/>
            </a:solidFill>
            <a:miter lim="800000"/>
            <a:headEnd/>
            <a:tailEnd/>
          </a:ln>
        </p:spPr>
        <p:txBody>
          <a:bodyPr wrap="none">
            <a:spAutoFit/>
          </a:bodyPr>
          <a:lstStyle/>
          <a:p>
            <a:r>
              <a:rPr lang="en-US" sz="2000" b="1"/>
              <a:t>Slow Oxidative</a:t>
            </a:r>
          </a:p>
        </p:txBody>
      </p:sp>
      <p:sp>
        <p:nvSpPr>
          <p:cNvPr id="13318" name="AutoShape 7"/>
          <p:cNvSpPr>
            <a:spLocks noChangeArrowheads="1"/>
          </p:cNvSpPr>
          <p:nvPr/>
        </p:nvSpPr>
        <p:spPr bwMode="auto">
          <a:xfrm>
            <a:off x="5257800" y="3200400"/>
            <a:ext cx="520700" cy="119063"/>
          </a:xfrm>
          <a:prstGeom prst="leftArrow">
            <a:avLst>
              <a:gd name="adj1" fmla="val 50000"/>
              <a:gd name="adj2" fmla="val 109333"/>
            </a:avLst>
          </a:prstGeom>
          <a:solidFill>
            <a:srgbClr val="FF0000"/>
          </a:solidFill>
          <a:ln w="9525">
            <a:solidFill>
              <a:schemeClr val="bg1"/>
            </a:solidFill>
            <a:miter lim="800000"/>
            <a:headEnd/>
            <a:tailEnd/>
          </a:ln>
        </p:spPr>
        <p:txBody>
          <a:bodyPr wrap="none" anchor="ctr"/>
          <a:lstStyle/>
          <a:p>
            <a:endParaRPr lang="en-US"/>
          </a:p>
        </p:txBody>
      </p:sp>
      <p:sp>
        <p:nvSpPr>
          <p:cNvPr id="13319" name="Text Box 8"/>
          <p:cNvSpPr txBox="1">
            <a:spLocks noChangeArrowheads="1"/>
          </p:cNvSpPr>
          <p:nvPr/>
        </p:nvSpPr>
        <p:spPr bwMode="auto">
          <a:xfrm>
            <a:off x="5791200" y="3124200"/>
            <a:ext cx="3048000" cy="396875"/>
          </a:xfrm>
          <a:prstGeom prst="rect">
            <a:avLst/>
          </a:prstGeom>
          <a:noFill/>
          <a:ln w="9525">
            <a:solidFill>
              <a:schemeClr val="bg1"/>
            </a:solidFill>
            <a:miter lim="800000"/>
            <a:headEnd/>
            <a:tailEnd/>
          </a:ln>
        </p:spPr>
        <p:txBody>
          <a:bodyPr>
            <a:spAutoFit/>
          </a:bodyPr>
          <a:lstStyle/>
          <a:p>
            <a:r>
              <a:rPr lang="en-US" sz="2000" b="1"/>
              <a:t>Fast Oxidative-Glycolytic</a:t>
            </a:r>
          </a:p>
        </p:txBody>
      </p:sp>
      <p:sp>
        <p:nvSpPr>
          <p:cNvPr id="13320" name="AutoShape 9"/>
          <p:cNvSpPr>
            <a:spLocks noChangeArrowheads="1"/>
          </p:cNvSpPr>
          <p:nvPr/>
        </p:nvSpPr>
        <p:spPr bwMode="auto">
          <a:xfrm>
            <a:off x="2438400" y="2743200"/>
            <a:ext cx="520700" cy="119063"/>
          </a:xfrm>
          <a:prstGeom prst="rightArrow">
            <a:avLst>
              <a:gd name="adj1" fmla="val 50000"/>
              <a:gd name="adj2" fmla="val 109333"/>
            </a:avLst>
          </a:prstGeom>
          <a:solidFill>
            <a:srgbClr val="FF0000"/>
          </a:solidFill>
          <a:ln w="9525">
            <a:solidFill>
              <a:schemeClr val="bg1"/>
            </a:solidFill>
            <a:miter lim="800000"/>
            <a:headEnd/>
            <a:tailEnd/>
          </a:ln>
        </p:spPr>
        <p:txBody>
          <a:bodyPr wrap="none" anchor="ctr"/>
          <a:lstStyle/>
          <a:p>
            <a:endParaRPr lang="en-US"/>
          </a:p>
        </p:txBody>
      </p:sp>
      <p:sp>
        <p:nvSpPr>
          <p:cNvPr id="13321" name="Text Box 10"/>
          <p:cNvSpPr txBox="1">
            <a:spLocks noChangeArrowheads="1"/>
          </p:cNvSpPr>
          <p:nvPr/>
        </p:nvSpPr>
        <p:spPr bwMode="auto">
          <a:xfrm>
            <a:off x="609600" y="2590800"/>
            <a:ext cx="1809750" cy="396875"/>
          </a:xfrm>
          <a:prstGeom prst="rect">
            <a:avLst/>
          </a:prstGeom>
          <a:noFill/>
          <a:ln w="9525">
            <a:solidFill>
              <a:schemeClr val="bg1"/>
            </a:solidFill>
            <a:miter lim="800000"/>
            <a:headEnd/>
            <a:tailEnd/>
          </a:ln>
        </p:spPr>
        <p:txBody>
          <a:bodyPr wrap="none">
            <a:spAutoFit/>
          </a:bodyPr>
          <a:lstStyle/>
          <a:p>
            <a:r>
              <a:rPr lang="en-US" sz="2000" b="1"/>
              <a:t>Fast Glycolytic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304800"/>
            <a:ext cx="8534400" cy="685800"/>
          </a:xfrm>
          <a:solidFill>
            <a:schemeClr val="bg1"/>
          </a:solidFill>
          <a:ln>
            <a:solidFill>
              <a:schemeClr val="bg1"/>
            </a:solidFill>
          </a:ln>
        </p:spPr>
        <p:txBody>
          <a:bodyPr/>
          <a:lstStyle/>
          <a:p>
            <a:r>
              <a:rPr lang="en-US" sz="3200" b="1" smtClean="0">
                <a:solidFill>
                  <a:schemeClr val="tx1"/>
                </a:solidFill>
              </a:rPr>
              <a:t>Structural Characteristics of the Three Fibers</a:t>
            </a:r>
          </a:p>
        </p:txBody>
      </p:sp>
      <p:graphicFrame>
        <p:nvGraphicFramePr>
          <p:cNvPr id="9269" name="Group 53"/>
          <p:cNvGraphicFramePr>
            <a:graphicFrameLocks noGrp="1"/>
          </p:cNvGraphicFramePr>
          <p:nvPr>
            <p:ph type="tbl" idx="1"/>
          </p:nvPr>
        </p:nvGraphicFramePr>
        <p:xfrm>
          <a:off x="685800" y="1409700"/>
          <a:ext cx="7772400" cy="5448300"/>
        </p:xfrm>
        <a:graphic>
          <a:graphicData uri="http://schemas.openxmlformats.org/drawingml/2006/table">
            <a:tbl>
              <a:tblPr/>
              <a:tblGrid>
                <a:gridCol w="2590800"/>
                <a:gridCol w="2590800"/>
                <a:gridCol w="2590800"/>
              </a:tblGrid>
              <a:tr h="962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Slow Oxidative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(Type 1, ST, SO)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Fast Oxidative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(Type 2a, FOG)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Fast </a:t>
                      </a:r>
                      <a:r>
                        <a:rPr kumimoji="0" lang="en-US" sz="2800" b="1" i="0" u="none" strike="noStrike" cap="none" normalizeH="0" baseline="0" dirty="0" err="1" smtClean="0">
                          <a:ln>
                            <a:noFill/>
                          </a:ln>
                          <a:solidFill>
                            <a:schemeClr val="tx1"/>
                          </a:solidFill>
                          <a:effectLst/>
                          <a:latin typeface="Times New Roman" pitchFamily="18" charset="0"/>
                        </a:rPr>
                        <a:t>Glycolytic</a:t>
                      </a: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Type 2b, FG)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62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High Myoglobin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High Myoglobin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Low Myoglobin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04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Many Mitochondria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Many Mitochondria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Few Mitochondria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62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Many Capillaries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Many Capillaries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Few Capillaries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62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Red in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Red-pink in Color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White (Pale pink) in color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8534400" cy="685800"/>
          </a:xfrm>
          <a:ln>
            <a:solidFill>
              <a:schemeClr val="bg1"/>
            </a:solidFill>
          </a:ln>
        </p:spPr>
        <p:txBody>
          <a:bodyPr/>
          <a:lstStyle/>
          <a:p>
            <a:r>
              <a:rPr lang="en-US" sz="3200" b="1" smtClean="0">
                <a:solidFill>
                  <a:schemeClr val="tx1"/>
                </a:solidFill>
              </a:rPr>
              <a:t>Functional Characteristics of the Three Fibers</a:t>
            </a:r>
          </a:p>
        </p:txBody>
      </p:sp>
      <p:graphicFrame>
        <p:nvGraphicFramePr>
          <p:cNvPr id="10290" name="Group 50"/>
          <p:cNvGraphicFramePr>
            <a:graphicFrameLocks noGrp="1"/>
          </p:cNvGraphicFramePr>
          <p:nvPr>
            <p:ph type="tbl" idx="1"/>
          </p:nvPr>
        </p:nvGraphicFramePr>
        <p:xfrm>
          <a:off x="381000" y="1371600"/>
          <a:ext cx="8382000" cy="5181600"/>
        </p:xfrm>
        <a:graphic>
          <a:graphicData uri="http://schemas.openxmlformats.org/drawingml/2006/table">
            <a:tbl>
              <a:tblPr/>
              <a:tblGrid>
                <a:gridCol w="2971800"/>
                <a:gridCol w="2667000"/>
                <a:gridCol w="2743200"/>
              </a:tblGrid>
              <a:tr h="646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Slow Oxidative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Fast Oxidative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Fast </a:t>
                      </a:r>
                      <a:r>
                        <a:rPr kumimoji="0" lang="en-US" sz="2800" b="1" i="0" u="none" strike="noStrike" cap="none" normalizeH="0" baseline="0" dirty="0" err="1" smtClean="0">
                          <a:ln>
                            <a:noFill/>
                          </a:ln>
                          <a:solidFill>
                            <a:schemeClr val="tx1"/>
                          </a:solidFill>
                          <a:effectLst/>
                          <a:latin typeface="Times New Roman" pitchFamily="18" charset="0"/>
                        </a:rPr>
                        <a:t>Glycolytic</a:t>
                      </a: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95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Slow rate of ATP hydrolysis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Fast rate of ATP hydrolysis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Fast rate of ATP hydrolysis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509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Slow contraction 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Fast contraction speed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Fast contraction speed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93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High fatigue resistance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Intermediate fatigue resistance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Low fatigue resistance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95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Low glycogen stores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Intermediate glycogen stores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High glycogen stores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rrowheads="1"/>
          </p:cNvPicPr>
          <p:nvPr/>
        </p:nvPicPr>
        <p:blipFill>
          <a:blip r:embed="rId2"/>
          <a:srcRect/>
          <a:stretch>
            <a:fillRect/>
          </a:stretch>
        </p:blipFill>
        <p:spPr bwMode="auto">
          <a:xfrm>
            <a:off x="0" y="0"/>
            <a:ext cx="9129713" cy="6843713"/>
          </a:xfrm>
          <a:prstGeom prst="rect">
            <a:avLst/>
          </a:prstGeom>
          <a:solidFill>
            <a:schemeClr val="bg1"/>
          </a:solidFill>
          <a:ln w="12700">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304800"/>
            <a:ext cx="8534400" cy="990600"/>
          </a:xfrm>
          <a:ln>
            <a:solidFill>
              <a:schemeClr val="bg1"/>
            </a:solidFill>
          </a:ln>
        </p:spPr>
        <p:txBody>
          <a:bodyPr/>
          <a:lstStyle/>
          <a:p>
            <a:r>
              <a:rPr lang="en-US" sz="3200" b="1" smtClean="0">
                <a:solidFill>
                  <a:schemeClr val="tx1"/>
                </a:solidFill>
              </a:rPr>
              <a:t>Functional Characteristics of the Three Fibers</a:t>
            </a:r>
          </a:p>
        </p:txBody>
      </p:sp>
      <p:graphicFrame>
        <p:nvGraphicFramePr>
          <p:cNvPr id="11300" name="Group 36"/>
          <p:cNvGraphicFramePr>
            <a:graphicFrameLocks noGrp="1"/>
          </p:cNvGraphicFramePr>
          <p:nvPr>
            <p:ph type="tbl" idx="1"/>
          </p:nvPr>
        </p:nvGraphicFramePr>
        <p:xfrm>
          <a:off x="381000" y="1905000"/>
          <a:ext cx="8382000" cy="4419600"/>
        </p:xfrm>
        <a:graphic>
          <a:graphicData uri="http://schemas.openxmlformats.org/drawingml/2006/table">
            <a:tbl>
              <a:tblPr/>
              <a:tblGrid>
                <a:gridCol w="2971800"/>
                <a:gridCol w="2667000"/>
                <a:gridCol w="2743200"/>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Slow Oxidative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Fast Oxidative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Fast Glycolytic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31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r>
                        <a:rPr kumimoji="0" lang="en-US" sz="2800" b="0" i="0" u="none" strike="noStrike" cap="none" normalizeH="0" baseline="30000" smtClean="0">
                          <a:ln>
                            <a:noFill/>
                          </a:ln>
                          <a:solidFill>
                            <a:schemeClr val="tx1"/>
                          </a:solidFill>
                          <a:effectLst/>
                          <a:latin typeface="Times New Roman" pitchFamily="18" charset="0"/>
                        </a:rPr>
                        <a:t>st</a:t>
                      </a:r>
                      <a:r>
                        <a:rPr kumimoji="0" lang="en-US" sz="2800" b="0" i="0" u="none" strike="noStrike" cap="none" normalizeH="0" baseline="0" smtClean="0">
                          <a:ln>
                            <a:noFill/>
                          </a:ln>
                          <a:solidFill>
                            <a:schemeClr val="tx1"/>
                          </a:solidFill>
                          <a:effectLst/>
                          <a:latin typeface="Times New Roman" pitchFamily="18" charset="0"/>
                        </a:rPr>
                        <a:t>  recruitment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r>
                        <a:rPr kumimoji="0" lang="en-US" sz="2800" b="0" i="0" u="none" strike="noStrike" cap="none" normalizeH="0" baseline="30000" smtClean="0">
                          <a:ln>
                            <a:noFill/>
                          </a:ln>
                          <a:solidFill>
                            <a:schemeClr val="tx1"/>
                          </a:solidFill>
                          <a:effectLst/>
                          <a:latin typeface="Times New Roman" pitchFamily="18" charset="0"/>
                        </a:rPr>
                        <a:t>nd</a:t>
                      </a:r>
                      <a:r>
                        <a:rPr kumimoji="0" lang="en-US" sz="2800" b="0" i="0" u="none" strike="noStrike" cap="none" normalizeH="0" baseline="0" smtClean="0">
                          <a:ln>
                            <a:noFill/>
                          </a:ln>
                          <a:solidFill>
                            <a:schemeClr val="tx1"/>
                          </a:solidFill>
                          <a:effectLst/>
                          <a:latin typeface="Times New Roman" pitchFamily="18" charset="0"/>
                        </a:rPr>
                        <a:t> recruitment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r>
                        <a:rPr kumimoji="0" lang="en-US" sz="2800" b="0" i="0" u="none" strike="noStrike" cap="none" normalizeH="0" baseline="30000" smtClean="0">
                          <a:ln>
                            <a:noFill/>
                          </a:ln>
                          <a:solidFill>
                            <a:schemeClr val="tx1"/>
                          </a:solidFill>
                          <a:effectLst/>
                          <a:latin typeface="Times New Roman" pitchFamily="18" charset="0"/>
                        </a:rPr>
                        <a:t>rd</a:t>
                      </a:r>
                      <a:r>
                        <a:rPr kumimoji="0" lang="en-US" sz="2800" b="0" i="0" u="none" strike="noStrike" cap="none" normalizeH="0" baseline="0" smtClean="0">
                          <a:ln>
                            <a:noFill/>
                          </a:ln>
                          <a:solidFill>
                            <a:schemeClr val="tx1"/>
                          </a:solidFill>
                          <a:effectLst/>
                          <a:latin typeface="Times New Roman" pitchFamily="18" charset="0"/>
                        </a:rPr>
                        <a:t> recruitment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06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Most abundant in postural muscles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Most abundant in leg muscles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Most abundant in arm muscles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31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Involved in endurance activities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Involved in walking or sprinting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Involved in rapid, intense, short duration activities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685800"/>
            <a:ext cx="7793038" cy="1143000"/>
          </a:xfrm>
          <a:prstGeom prst="rect">
            <a:avLst/>
          </a:prstGeom>
        </p:spPr>
        <p:txBody>
          <a:bodyPr/>
          <a:lstStyle/>
          <a:p>
            <a:pPr algn="ctr">
              <a:defRPr/>
            </a:pPr>
            <a:r>
              <a:rPr lang="en-US" altLang="en-US" sz="4400" kern="0" dirty="0">
                <a:latin typeface="+mj-lt"/>
                <a:ea typeface="+mj-ea"/>
                <a:cs typeface="+mj-cs"/>
              </a:rPr>
              <a:t>Fiber Types and Performance</a:t>
            </a:r>
            <a:endParaRPr lang="en-US" sz="4400" kern="0" dirty="0">
              <a:latin typeface="+mj-lt"/>
              <a:ea typeface="+mj-ea"/>
              <a:cs typeface="+mj-cs"/>
            </a:endParaRPr>
          </a:p>
        </p:txBody>
      </p:sp>
      <p:sp>
        <p:nvSpPr>
          <p:cNvPr id="3" name="Rectangle 3"/>
          <p:cNvSpPr txBox="1">
            <a:spLocks noChangeArrowheads="1"/>
          </p:cNvSpPr>
          <p:nvPr/>
        </p:nvSpPr>
        <p:spPr>
          <a:xfrm>
            <a:off x="946150" y="2085975"/>
            <a:ext cx="7772400" cy="4114800"/>
          </a:xfrm>
          <a:prstGeom prst="rect">
            <a:avLst/>
          </a:prstGeom>
        </p:spPr>
        <p:txBody>
          <a:bodyPr/>
          <a:lstStyle/>
          <a:p>
            <a:pPr marL="342900" indent="-342900">
              <a:lnSpc>
                <a:spcPct val="90000"/>
              </a:lnSpc>
              <a:spcBef>
                <a:spcPct val="20000"/>
              </a:spcBef>
              <a:buFontTx/>
              <a:buChar char="•"/>
              <a:defRPr/>
            </a:pPr>
            <a:r>
              <a:rPr lang="en-US" altLang="en-US" sz="2800" kern="0">
                <a:latin typeface="+mn-lt"/>
              </a:rPr>
              <a:t>Power athletes </a:t>
            </a:r>
          </a:p>
          <a:p>
            <a:pPr marL="742950" lvl="1" indent="-285750">
              <a:lnSpc>
                <a:spcPct val="90000"/>
              </a:lnSpc>
              <a:spcBef>
                <a:spcPct val="20000"/>
              </a:spcBef>
              <a:buFontTx/>
              <a:buChar char="–"/>
              <a:defRPr/>
            </a:pPr>
            <a:r>
              <a:rPr lang="en-US" altLang="en-US" kern="0">
                <a:latin typeface="+mn-lt"/>
              </a:rPr>
              <a:t>Sprinters</a:t>
            </a:r>
          </a:p>
          <a:p>
            <a:pPr marL="742950" lvl="1" indent="-285750">
              <a:lnSpc>
                <a:spcPct val="90000"/>
              </a:lnSpc>
              <a:spcBef>
                <a:spcPct val="20000"/>
              </a:spcBef>
              <a:buFontTx/>
              <a:buChar char="–"/>
              <a:defRPr/>
            </a:pPr>
            <a:r>
              <a:rPr lang="en-US" altLang="en-US" kern="0">
                <a:latin typeface="+mn-lt"/>
              </a:rPr>
              <a:t>Possess high percentage of fast fibers</a:t>
            </a:r>
          </a:p>
          <a:p>
            <a:pPr marL="342900" indent="-342900">
              <a:lnSpc>
                <a:spcPct val="90000"/>
              </a:lnSpc>
              <a:spcBef>
                <a:spcPct val="20000"/>
              </a:spcBef>
              <a:buFontTx/>
              <a:buChar char="•"/>
              <a:defRPr/>
            </a:pPr>
            <a:r>
              <a:rPr lang="en-US" altLang="en-US" sz="2800" kern="0">
                <a:latin typeface="+mn-lt"/>
              </a:rPr>
              <a:t>Endurance athletes </a:t>
            </a:r>
          </a:p>
          <a:p>
            <a:pPr marL="742950" lvl="1" indent="-285750">
              <a:lnSpc>
                <a:spcPct val="90000"/>
              </a:lnSpc>
              <a:spcBef>
                <a:spcPct val="20000"/>
              </a:spcBef>
              <a:buFontTx/>
              <a:buChar char="–"/>
              <a:defRPr/>
            </a:pPr>
            <a:r>
              <a:rPr lang="en-US" altLang="en-US" kern="0">
                <a:latin typeface="+mn-lt"/>
              </a:rPr>
              <a:t>Distance runners</a:t>
            </a:r>
          </a:p>
          <a:p>
            <a:pPr marL="742950" lvl="1" indent="-285750">
              <a:lnSpc>
                <a:spcPct val="90000"/>
              </a:lnSpc>
              <a:spcBef>
                <a:spcPct val="20000"/>
              </a:spcBef>
              <a:buFontTx/>
              <a:buChar char="–"/>
              <a:defRPr/>
            </a:pPr>
            <a:r>
              <a:rPr lang="en-US" altLang="en-US" kern="0">
                <a:latin typeface="+mn-lt"/>
              </a:rPr>
              <a:t>Have high percentage of slow fibers</a:t>
            </a:r>
          </a:p>
          <a:p>
            <a:pPr marL="342900" indent="-342900">
              <a:lnSpc>
                <a:spcPct val="90000"/>
              </a:lnSpc>
              <a:spcBef>
                <a:spcPct val="20000"/>
              </a:spcBef>
              <a:buFontTx/>
              <a:buChar char="•"/>
              <a:defRPr/>
            </a:pPr>
            <a:r>
              <a:rPr lang="en-US" altLang="en-US" sz="2800" kern="0">
                <a:latin typeface="+mn-lt"/>
              </a:rPr>
              <a:t>Others</a:t>
            </a:r>
          </a:p>
          <a:p>
            <a:pPr marL="742950" lvl="1" indent="-285750">
              <a:lnSpc>
                <a:spcPct val="90000"/>
              </a:lnSpc>
              <a:spcBef>
                <a:spcPct val="20000"/>
              </a:spcBef>
              <a:buFontTx/>
              <a:buChar char="–"/>
              <a:defRPr/>
            </a:pPr>
            <a:r>
              <a:rPr lang="en-US" altLang="en-US" kern="0">
                <a:latin typeface="+mn-lt"/>
              </a:rPr>
              <a:t>Weight lifters and nonathletes</a:t>
            </a:r>
          </a:p>
          <a:p>
            <a:pPr marL="742950" lvl="1" indent="-285750">
              <a:lnSpc>
                <a:spcPct val="90000"/>
              </a:lnSpc>
              <a:spcBef>
                <a:spcPct val="20000"/>
              </a:spcBef>
              <a:buFontTx/>
              <a:buChar char="–"/>
              <a:defRPr/>
            </a:pPr>
            <a:r>
              <a:rPr lang="en-US" altLang="en-US" kern="0">
                <a:latin typeface="+mn-lt"/>
              </a:rPr>
              <a:t>Have about 50% slow and 50% fast fibers</a:t>
            </a:r>
          </a:p>
          <a:p>
            <a:pPr marL="342900" indent="-342900">
              <a:lnSpc>
                <a:spcPct val="90000"/>
              </a:lnSpc>
              <a:spcBef>
                <a:spcPct val="20000"/>
              </a:spcBef>
              <a:buFontTx/>
              <a:buChar char="•"/>
              <a:defRPr/>
            </a:pPr>
            <a:endParaRPr lang="en-US" sz="2800" kern="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609600"/>
            <a:ext cx="7793038" cy="1143000"/>
          </a:xfrm>
          <a:prstGeom prst="rect">
            <a:avLst/>
          </a:prstGeom>
        </p:spPr>
        <p:txBody>
          <a:bodyPr/>
          <a:lstStyle/>
          <a:p>
            <a:pPr algn="ctr">
              <a:defRPr/>
            </a:pPr>
            <a:r>
              <a:rPr lang="en-US" altLang="en-US" sz="4400" kern="0" dirty="0">
                <a:latin typeface="+mj-lt"/>
                <a:ea typeface="+mj-ea"/>
                <a:cs typeface="+mj-cs"/>
              </a:rPr>
              <a:t>Alteration of Fiber Type by Training</a:t>
            </a:r>
            <a:endParaRPr lang="en-US" sz="4400" kern="0" dirty="0">
              <a:latin typeface="+mj-lt"/>
              <a:ea typeface="+mj-ea"/>
              <a:cs typeface="+mj-cs"/>
            </a:endParaRPr>
          </a:p>
        </p:txBody>
      </p:sp>
      <p:sp>
        <p:nvSpPr>
          <p:cNvPr id="3" name="Rectangle 3"/>
          <p:cNvSpPr txBox="1">
            <a:spLocks noChangeArrowheads="1"/>
          </p:cNvSpPr>
          <p:nvPr/>
        </p:nvSpPr>
        <p:spPr>
          <a:xfrm>
            <a:off x="793750" y="2009775"/>
            <a:ext cx="7772400" cy="4114800"/>
          </a:xfrm>
          <a:prstGeom prst="rect">
            <a:avLst/>
          </a:prstGeom>
        </p:spPr>
        <p:txBody>
          <a:bodyPr/>
          <a:lstStyle/>
          <a:p>
            <a:pPr marL="342900" indent="-342900">
              <a:spcBef>
                <a:spcPct val="20000"/>
              </a:spcBef>
              <a:buFontTx/>
              <a:buChar char="•"/>
              <a:defRPr/>
            </a:pPr>
            <a:r>
              <a:rPr lang="en-US" altLang="en-US" sz="3200" kern="0">
                <a:latin typeface="+mn-lt"/>
              </a:rPr>
              <a:t>Endurance and resistance training</a:t>
            </a:r>
          </a:p>
          <a:p>
            <a:pPr marL="742950" lvl="1" indent="-285750">
              <a:spcBef>
                <a:spcPct val="20000"/>
              </a:spcBef>
              <a:buFontTx/>
              <a:buChar char="–"/>
              <a:defRPr/>
            </a:pPr>
            <a:r>
              <a:rPr lang="en-US" altLang="en-US" sz="2800" kern="0">
                <a:latin typeface="+mn-lt"/>
              </a:rPr>
              <a:t>Cannot change fast fibers to slow fibers</a:t>
            </a:r>
          </a:p>
          <a:p>
            <a:pPr marL="742950" lvl="1" indent="-285750">
              <a:spcBef>
                <a:spcPct val="20000"/>
              </a:spcBef>
              <a:buFontTx/>
              <a:buChar char="–"/>
              <a:defRPr/>
            </a:pPr>
            <a:r>
              <a:rPr lang="en-US" altLang="en-US" sz="2800" kern="0">
                <a:latin typeface="+mn-lt"/>
              </a:rPr>
              <a:t>Can result in shift from Type IIb to IIa fibers</a:t>
            </a:r>
          </a:p>
          <a:p>
            <a:pPr marL="1143000" lvl="2" indent="-228600">
              <a:spcBef>
                <a:spcPct val="20000"/>
              </a:spcBef>
              <a:buFontTx/>
              <a:buChar char="•"/>
              <a:defRPr/>
            </a:pPr>
            <a:r>
              <a:rPr lang="en-US" altLang="en-US" kern="0">
                <a:latin typeface="+mn-lt"/>
              </a:rPr>
              <a:t>Toward more oxidative properties</a:t>
            </a:r>
          </a:p>
          <a:p>
            <a:pPr marL="342900" indent="-342900">
              <a:spcBef>
                <a:spcPct val="20000"/>
              </a:spcBef>
              <a:buFontTx/>
              <a:buChar char="•"/>
              <a:defRPr/>
            </a:pPr>
            <a:endParaRPr lang="en-US" sz="3200" kern="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93038" cy="1143000"/>
          </a:xfrm>
          <a:prstGeom prst="rect">
            <a:avLst/>
          </a:prstGeom>
        </p:spPr>
        <p:txBody>
          <a:bodyPr/>
          <a:lstStyle/>
          <a:p>
            <a:pPr algn="ctr">
              <a:defRPr/>
            </a:pPr>
            <a:r>
              <a:rPr lang="en-US" altLang="en-US" sz="4400" kern="0" dirty="0">
                <a:latin typeface="+mj-lt"/>
                <a:ea typeface="+mj-ea"/>
                <a:cs typeface="+mj-cs"/>
              </a:rPr>
              <a:t>Training-Induced Changes in Muscle Fiber Type</a:t>
            </a:r>
            <a:endParaRPr lang="en-US" sz="4400" kern="0" dirty="0">
              <a:latin typeface="+mj-lt"/>
              <a:ea typeface="+mj-ea"/>
              <a:cs typeface="+mj-cs"/>
            </a:endParaRPr>
          </a:p>
        </p:txBody>
      </p:sp>
      <p:pic>
        <p:nvPicPr>
          <p:cNvPr id="20483" name="Picture 3" descr="8"/>
          <p:cNvPicPr>
            <a:picLocks noChangeAspect="1" noChangeArrowheads="1"/>
          </p:cNvPicPr>
          <p:nvPr/>
        </p:nvPicPr>
        <p:blipFill>
          <a:blip r:embed="rId2"/>
          <a:srcRect l="14999" t="5624" r="14063" b="5624"/>
          <a:stretch>
            <a:fillRect/>
          </a:stretch>
        </p:blipFill>
        <p:spPr bwMode="auto">
          <a:xfrm>
            <a:off x="1752600" y="1812925"/>
            <a:ext cx="6045200" cy="5045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762000" y="304800"/>
            <a:ext cx="7696200" cy="838200"/>
          </a:xfrm>
          <a:ln>
            <a:solidFill>
              <a:schemeClr val="bg1"/>
            </a:solidFill>
          </a:ln>
        </p:spPr>
        <p:txBody>
          <a:bodyPr/>
          <a:lstStyle/>
          <a:p>
            <a:r>
              <a:rPr lang="en-US" sz="3600" b="1" smtClean="0">
                <a:solidFill>
                  <a:schemeClr val="tx1"/>
                </a:solidFill>
              </a:rPr>
              <a:t>Actions of Antagonistic Muscles</a:t>
            </a:r>
          </a:p>
        </p:txBody>
      </p:sp>
      <p:pic>
        <p:nvPicPr>
          <p:cNvPr id="3075" name="Picture 1027" descr="173787"/>
          <p:cNvPicPr>
            <a:picLocks noChangeAspect="1" noChangeArrowheads="1"/>
          </p:cNvPicPr>
          <p:nvPr/>
        </p:nvPicPr>
        <p:blipFill>
          <a:blip r:embed="rId2"/>
          <a:srcRect/>
          <a:stretch>
            <a:fillRect/>
          </a:stretch>
        </p:blipFill>
        <p:spPr bwMode="auto">
          <a:xfrm>
            <a:off x="381000" y="1371600"/>
            <a:ext cx="8458200" cy="5219700"/>
          </a:xfrm>
          <a:prstGeom prst="rect">
            <a:avLst/>
          </a:prstGeom>
          <a:noFill/>
          <a:ln w="9525">
            <a:solidFill>
              <a:schemeClr val="bg1"/>
            </a:solidFill>
            <a:miter lim="800000"/>
            <a:headEnd/>
            <a:tailEnd/>
          </a:ln>
        </p:spPr>
      </p:pic>
      <p:sp>
        <p:nvSpPr>
          <p:cNvPr id="3076" name="AutoShape 1028"/>
          <p:cNvSpPr>
            <a:spLocks noChangeArrowheads="1"/>
          </p:cNvSpPr>
          <p:nvPr/>
        </p:nvSpPr>
        <p:spPr bwMode="auto">
          <a:xfrm>
            <a:off x="3200400" y="4343400"/>
            <a:ext cx="520700" cy="119063"/>
          </a:xfrm>
          <a:prstGeom prst="leftArrow">
            <a:avLst>
              <a:gd name="adj1" fmla="val 50000"/>
              <a:gd name="adj2" fmla="val 109333"/>
            </a:avLst>
          </a:prstGeom>
          <a:solidFill>
            <a:srgbClr val="FF0000"/>
          </a:solidFill>
          <a:ln w="9525">
            <a:solidFill>
              <a:schemeClr val="bg1"/>
            </a:solidFill>
            <a:miter lim="800000"/>
            <a:headEnd/>
            <a:tailEnd/>
          </a:ln>
        </p:spPr>
        <p:txBody>
          <a:bodyPr wrap="none" anchor="ctr"/>
          <a:lstStyle/>
          <a:p>
            <a:endParaRPr lang="en-US"/>
          </a:p>
        </p:txBody>
      </p:sp>
      <p:sp>
        <p:nvSpPr>
          <p:cNvPr id="3077" name="Text Box 1029"/>
          <p:cNvSpPr txBox="1">
            <a:spLocks noChangeArrowheads="1"/>
          </p:cNvSpPr>
          <p:nvPr/>
        </p:nvSpPr>
        <p:spPr bwMode="auto">
          <a:xfrm>
            <a:off x="3581400" y="4038600"/>
            <a:ext cx="1600200" cy="396875"/>
          </a:xfrm>
          <a:prstGeom prst="rect">
            <a:avLst/>
          </a:prstGeom>
          <a:noFill/>
          <a:ln w="9525">
            <a:solidFill>
              <a:schemeClr val="bg1"/>
            </a:solidFill>
            <a:miter lim="800000"/>
            <a:headEnd/>
            <a:tailEnd/>
          </a:ln>
        </p:spPr>
        <p:txBody>
          <a:bodyPr>
            <a:spAutoFit/>
          </a:bodyPr>
          <a:lstStyle/>
          <a:p>
            <a:r>
              <a:rPr lang="en-US" sz="2000" b="1"/>
              <a:t>Prime mover</a:t>
            </a:r>
          </a:p>
        </p:txBody>
      </p:sp>
      <p:sp>
        <p:nvSpPr>
          <p:cNvPr id="3078" name="AutoShape 1030"/>
          <p:cNvSpPr>
            <a:spLocks noChangeArrowheads="1"/>
          </p:cNvSpPr>
          <p:nvPr/>
        </p:nvSpPr>
        <p:spPr bwMode="auto">
          <a:xfrm>
            <a:off x="1905000" y="3657600"/>
            <a:ext cx="520700" cy="119063"/>
          </a:xfrm>
          <a:prstGeom prst="rightArrow">
            <a:avLst>
              <a:gd name="adj1" fmla="val 50000"/>
              <a:gd name="adj2" fmla="val 109333"/>
            </a:avLst>
          </a:prstGeom>
          <a:solidFill>
            <a:srgbClr val="FF0000"/>
          </a:solidFill>
          <a:ln w="9525">
            <a:solidFill>
              <a:schemeClr val="bg1"/>
            </a:solidFill>
            <a:miter lim="800000"/>
            <a:headEnd/>
            <a:tailEnd/>
          </a:ln>
        </p:spPr>
        <p:txBody>
          <a:bodyPr wrap="none" anchor="ctr"/>
          <a:lstStyle/>
          <a:p>
            <a:endParaRPr lang="en-US"/>
          </a:p>
        </p:txBody>
      </p:sp>
      <p:sp>
        <p:nvSpPr>
          <p:cNvPr id="3079" name="Text Box 1031"/>
          <p:cNvSpPr txBox="1">
            <a:spLocks noChangeArrowheads="1"/>
          </p:cNvSpPr>
          <p:nvPr/>
        </p:nvSpPr>
        <p:spPr bwMode="auto">
          <a:xfrm>
            <a:off x="685800" y="3276600"/>
            <a:ext cx="1368425" cy="396875"/>
          </a:xfrm>
          <a:prstGeom prst="rect">
            <a:avLst/>
          </a:prstGeom>
          <a:noFill/>
          <a:ln w="9525">
            <a:solidFill>
              <a:schemeClr val="bg1"/>
            </a:solidFill>
            <a:miter lim="800000"/>
            <a:headEnd/>
            <a:tailEnd/>
          </a:ln>
        </p:spPr>
        <p:txBody>
          <a:bodyPr wrap="none">
            <a:spAutoFit/>
          </a:bodyPr>
          <a:lstStyle/>
          <a:p>
            <a:r>
              <a:rPr lang="en-US" sz="2000" b="1"/>
              <a:t>Antagonist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93038" cy="1143000"/>
          </a:xfrm>
          <a:prstGeom prst="rect">
            <a:avLst/>
          </a:prstGeom>
        </p:spPr>
        <p:txBody>
          <a:bodyPr/>
          <a:lstStyle/>
          <a:p>
            <a:pPr algn="ctr">
              <a:defRPr/>
            </a:pPr>
            <a:r>
              <a:rPr lang="en-US" altLang="en-US" sz="4400" kern="0" dirty="0">
                <a:latin typeface="+mj-lt"/>
                <a:ea typeface="+mj-ea"/>
                <a:cs typeface="+mj-cs"/>
              </a:rPr>
              <a:t>Age-Related Changes in Skeletal Muscle</a:t>
            </a:r>
            <a:endParaRPr lang="en-US" sz="4400" kern="0" dirty="0">
              <a:latin typeface="+mj-lt"/>
              <a:ea typeface="+mj-ea"/>
              <a:cs typeface="+mj-cs"/>
            </a:endParaRPr>
          </a:p>
        </p:txBody>
      </p:sp>
      <p:sp>
        <p:nvSpPr>
          <p:cNvPr id="3" name="Rectangle 3"/>
          <p:cNvSpPr txBox="1">
            <a:spLocks noChangeArrowheads="1"/>
          </p:cNvSpPr>
          <p:nvPr/>
        </p:nvSpPr>
        <p:spPr>
          <a:xfrm>
            <a:off x="717550" y="2009775"/>
            <a:ext cx="7772400" cy="4114800"/>
          </a:xfrm>
          <a:prstGeom prst="rect">
            <a:avLst/>
          </a:prstGeom>
        </p:spPr>
        <p:txBody>
          <a:bodyPr/>
          <a:lstStyle/>
          <a:p>
            <a:pPr marL="342900" indent="-342900">
              <a:spcBef>
                <a:spcPct val="20000"/>
              </a:spcBef>
              <a:buFontTx/>
              <a:buChar char="•"/>
              <a:defRPr/>
            </a:pPr>
            <a:r>
              <a:rPr lang="en-US" altLang="en-US" sz="3200" kern="0">
                <a:latin typeface="+mn-lt"/>
              </a:rPr>
              <a:t>Aging is associated with a loss of muscle mass</a:t>
            </a:r>
          </a:p>
          <a:p>
            <a:pPr marL="742950" lvl="1" indent="-285750">
              <a:spcBef>
                <a:spcPct val="20000"/>
              </a:spcBef>
              <a:buFontTx/>
              <a:buChar char="–"/>
              <a:defRPr/>
            </a:pPr>
            <a:r>
              <a:rPr lang="en-US" altLang="en-US" sz="2800" kern="0">
                <a:latin typeface="+mn-lt"/>
              </a:rPr>
              <a:t>Rate increases after 50 years of age</a:t>
            </a:r>
          </a:p>
          <a:p>
            <a:pPr marL="342900" indent="-342900">
              <a:spcBef>
                <a:spcPct val="20000"/>
              </a:spcBef>
              <a:buFontTx/>
              <a:buChar char="•"/>
              <a:defRPr/>
            </a:pPr>
            <a:r>
              <a:rPr lang="en-US" altLang="en-US" sz="3200" kern="0">
                <a:latin typeface="+mn-lt"/>
              </a:rPr>
              <a:t>Regular exercise training can improve strength and endurance</a:t>
            </a:r>
          </a:p>
          <a:p>
            <a:pPr marL="742950" lvl="1" indent="-285750">
              <a:spcBef>
                <a:spcPct val="20000"/>
              </a:spcBef>
              <a:buFontTx/>
              <a:buChar char="–"/>
              <a:defRPr/>
            </a:pPr>
            <a:r>
              <a:rPr lang="en-US" altLang="en-US" sz="2800" kern="0">
                <a:latin typeface="+mn-lt"/>
              </a:rPr>
              <a:t>Cannot completely eliminate the age-related loss in muscle mass</a:t>
            </a:r>
          </a:p>
          <a:p>
            <a:pPr marL="342900" indent="-342900">
              <a:spcBef>
                <a:spcPct val="20000"/>
              </a:spcBef>
              <a:buFontTx/>
              <a:buChar char="•"/>
              <a:defRPr/>
            </a:pPr>
            <a:endParaRPr lang="en-US" sz="3200" kern="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304800"/>
            <a:ext cx="8458200" cy="762000"/>
          </a:xfrm>
          <a:ln>
            <a:solidFill>
              <a:schemeClr val="bg1"/>
            </a:solidFill>
          </a:ln>
        </p:spPr>
        <p:txBody>
          <a:bodyPr/>
          <a:lstStyle/>
          <a:p>
            <a:r>
              <a:rPr lang="en-US" sz="3600" b="1" smtClean="0">
                <a:solidFill>
                  <a:schemeClr val="tx1"/>
                </a:solidFill>
              </a:rPr>
              <a:t>ATP Production for Muscle Contraction</a:t>
            </a:r>
          </a:p>
        </p:txBody>
      </p:sp>
      <p:pic>
        <p:nvPicPr>
          <p:cNvPr id="22531" name="Picture 3" descr="170493"/>
          <p:cNvPicPr>
            <a:picLocks noChangeAspect="1" noChangeArrowheads="1"/>
          </p:cNvPicPr>
          <p:nvPr/>
        </p:nvPicPr>
        <p:blipFill>
          <a:blip r:embed="rId2"/>
          <a:srcRect/>
          <a:stretch>
            <a:fillRect/>
          </a:stretch>
        </p:blipFill>
        <p:spPr bwMode="auto">
          <a:xfrm>
            <a:off x="457200" y="1485900"/>
            <a:ext cx="8305800" cy="5372100"/>
          </a:xfrm>
          <a:prstGeom prst="rect">
            <a:avLst/>
          </a:prstGeom>
          <a:noFill/>
          <a:ln w="9525">
            <a:solidFill>
              <a:schemeClr val="bg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304800"/>
            <a:ext cx="8001000" cy="762000"/>
          </a:xfrm>
          <a:ln>
            <a:solidFill>
              <a:schemeClr val="bg1"/>
            </a:solidFill>
          </a:ln>
        </p:spPr>
        <p:txBody>
          <a:bodyPr/>
          <a:lstStyle/>
          <a:p>
            <a:r>
              <a:rPr lang="en-US" sz="3600" b="1" smtClean="0">
                <a:solidFill>
                  <a:schemeClr val="tx1"/>
                </a:solidFill>
              </a:rPr>
              <a:t>Overview of Cellular Respiration </a:t>
            </a:r>
          </a:p>
        </p:txBody>
      </p:sp>
      <p:pic>
        <p:nvPicPr>
          <p:cNvPr id="23555" name="Picture 3" descr="177705"/>
          <p:cNvPicPr>
            <a:picLocks noChangeAspect="1" noChangeArrowheads="1"/>
          </p:cNvPicPr>
          <p:nvPr/>
        </p:nvPicPr>
        <p:blipFill>
          <a:blip r:embed="rId2"/>
          <a:srcRect/>
          <a:stretch>
            <a:fillRect/>
          </a:stretch>
        </p:blipFill>
        <p:spPr bwMode="auto">
          <a:xfrm>
            <a:off x="2819400" y="1524000"/>
            <a:ext cx="6172200" cy="4445000"/>
          </a:xfrm>
          <a:prstGeom prst="rect">
            <a:avLst/>
          </a:prstGeom>
          <a:noFill/>
          <a:ln w="9525">
            <a:solidFill>
              <a:schemeClr val="bg1"/>
            </a:solidFill>
            <a:miter lim="800000"/>
            <a:headEnd/>
            <a:tailEnd/>
          </a:ln>
        </p:spPr>
      </p:pic>
      <p:sp>
        <p:nvSpPr>
          <p:cNvPr id="23556" name="Text Box 4"/>
          <p:cNvSpPr txBox="1">
            <a:spLocks noChangeArrowheads="1"/>
          </p:cNvSpPr>
          <p:nvPr/>
        </p:nvSpPr>
        <p:spPr bwMode="auto">
          <a:xfrm>
            <a:off x="512763" y="1565275"/>
            <a:ext cx="2266950" cy="4848225"/>
          </a:xfrm>
          <a:prstGeom prst="rect">
            <a:avLst/>
          </a:prstGeom>
          <a:noFill/>
          <a:ln w="9525">
            <a:solidFill>
              <a:schemeClr val="bg1"/>
            </a:solidFill>
            <a:miter lim="800000"/>
            <a:headEnd/>
            <a:tailEnd/>
          </a:ln>
        </p:spPr>
        <p:txBody>
          <a:bodyPr wrap="none">
            <a:spAutoFit/>
          </a:bodyPr>
          <a:lstStyle/>
          <a:p>
            <a:r>
              <a:rPr lang="en-US" b="1"/>
              <a:t>ATP generation</a:t>
            </a:r>
          </a:p>
          <a:p>
            <a:r>
              <a:rPr lang="en-US" b="1"/>
              <a:t>Glycolysis:</a:t>
            </a:r>
          </a:p>
          <a:p>
            <a:r>
              <a:rPr lang="en-US" b="1"/>
              <a:t>Total		4</a:t>
            </a:r>
          </a:p>
          <a:p>
            <a:r>
              <a:rPr lang="en-US" b="1"/>
              <a:t>Used		2</a:t>
            </a:r>
          </a:p>
          <a:p>
            <a:r>
              <a:rPr lang="en-US" b="1"/>
              <a:t>Net gain	2</a:t>
            </a:r>
          </a:p>
          <a:p>
            <a:endParaRPr lang="en-US" b="1"/>
          </a:p>
          <a:p>
            <a:r>
              <a:rPr lang="en-US" b="1"/>
              <a:t>Krebs Cycle:</a:t>
            </a:r>
          </a:p>
          <a:p>
            <a:r>
              <a:rPr lang="en-US" b="1"/>
              <a:t>Net gain	2</a:t>
            </a:r>
          </a:p>
          <a:p>
            <a:endParaRPr lang="en-US" b="1"/>
          </a:p>
          <a:p>
            <a:r>
              <a:rPr lang="en-US" b="1"/>
              <a:t>ETC:</a:t>
            </a:r>
          </a:p>
          <a:p>
            <a:r>
              <a:rPr lang="en-US" b="1"/>
              <a:t>Net gain   </a:t>
            </a:r>
          </a:p>
          <a:p>
            <a:r>
              <a:rPr lang="en-US" b="1"/>
              <a:t>	32 or 34</a:t>
            </a:r>
          </a:p>
          <a:p>
            <a:r>
              <a:rPr lang="en-US" b="1"/>
              <a:t>Total 	36 or 38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762000"/>
            <a:ext cx="4191000" cy="5486400"/>
          </a:xfrm>
          <a:ln>
            <a:solidFill>
              <a:schemeClr val="bg1"/>
            </a:solidFill>
          </a:ln>
        </p:spPr>
        <p:txBody>
          <a:bodyPr/>
          <a:lstStyle/>
          <a:p>
            <a:pPr algn="l"/>
            <a:r>
              <a:rPr lang="en-US" sz="3600" b="1" smtClean="0">
                <a:solidFill>
                  <a:schemeClr val="tx1"/>
                </a:solidFill>
              </a:rPr>
              <a:t>      Glycolysis</a:t>
            </a:r>
            <a:br>
              <a:rPr lang="en-US" sz="3600" b="1" smtClean="0">
                <a:solidFill>
                  <a:schemeClr val="tx1"/>
                </a:solidFill>
              </a:rPr>
            </a:br>
            <a:r>
              <a:rPr lang="en-US" sz="2400" b="1" smtClean="0">
                <a:solidFill>
                  <a:schemeClr val="tx1"/>
                </a:solidFill>
              </a:rPr>
              <a:t>1.  Converting glucose to glyceraldehyde 3-phosphate require the use of two ATP.</a:t>
            </a:r>
            <a:br>
              <a:rPr lang="en-US" sz="2400" b="1" smtClean="0">
                <a:solidFill>
                  <a:schemeClr val="tx1"/>
                </a:solidFill>
              </a:rPr>
            </a:br>
            <a:r>
              <a:rPr lang="en-US" sz="2400" b="1" smtClean="0">
                <a:solidFill>
                  <a:schemeClr val="tx1"/>
                </a:solidFill>
              </a:rPr>
              <a:t>2.  Converting glyceraldehyde 3-phosphate to pyruvic acid produces 4 ATP.</a:t>
            </a:r>
            <a:r>
              <a:rPr lang="en-US" sz="3600" b="1" smtClean="0">
                <a:solidFill>
                  <a:schemeClr val="tx1"/>
                </a:solidFill>
              </a:rPr>
              <a:t/>
            </a:r>
            <a:br>
              <a:rPr lang="en-US" sz="3600" b="1" smtClean="0">
                <a:solidFill>
                  <a:schemeClr val="tx1"/>
                </a:solidFill>
              </a:rPr>
            </a:br>
            <a:r>
              <a:rPr lang="en-US" sz="2400" b="1" smtClean="0">
                <a:solidFill>
                  <a:schemeClr val="tx1"/>
                </a:solidFill>
              </a:rPr>
              <a:t/>
            </a:r>
            <a:br>
              <a:rPr lang="en-US" sz="2400" b="1" smtClean="0">
                <a:solidFill>
                  <a:schemeClr val="tx1"/>
                </a:solidFill>
              </a:rPr>
            </a:br>
            <a:r>
              <a:rPr lang="en-US" sz="2400" b="1" smtClean="0">
                <a:solidFill>
                  <a:schemeClr val="tx1"/>
                </a:solidFill>
              </a:rPr>
              <a:t> </a:t>
            </a:r>
            <a:r>
              <a:rPr lang="en-US" sz="2400" b="1" smtClean="0">
                <a:solidFill>
                  <a:schemeClr val="tx1"/>
                </a:solidFill>
                <a:latin typeface="Geneva"/>
                <a:cs typeface="Times New Roman" pitchFamily="18" charset="0"/>
              </a:rPr>
              <a:t>Products:	2 molecules of 		Pyruvic Acid</a:t>
            </a:r>
            <a:br>
              <a:rPr lang="en-US" sz="2400" b="1" smtClean="0">
                <a:solidFill>
                  <a:schemeClr val="tx1"/>
                </a:solidFill>
                <a:latin typeface="Geneva"/>
                <a:cs typeface="Times New Roman" pitchFamily="18" charset="0"/>
              </a:rPr>
            </a:br>
            <a:r>
              <a:rPr lang="en-US" sz="2400" b="1" smtClean="0">
                <a:solidFill>
                  <a:schemeClr val="tx1"/>
                </a:solidFill>
                <a:latin typeface="Geneva"/>
                <a:cs typeface="Times New Roman" pitchFamily="18" charset="0"/>
              </a:rPr>
              <a:t>		2 ATP</a:t>
            </a:r>
            <a:br>
              <a:rPr lang="en-US" sz="2400" b="1" smtClean="0">
                <a:solidFill>
                  <a:schemeClr val="tx1"/>
                </a:solidFill>
                <a:latin typeface="Geneva"/>
                <a:cs typeface="Times New Roman" pitchFamily="18" charset="0"/>
              </a:rPr>
            </a:br>
            <a:r>
              <a:rPr lang="en-US" sz="2400" b="1" smtClean="0">
                <a:solidFill>
                  <a:schemeClr val="tx1"/>
                </a:solidFill>
                <a:latin typeface="Geneva"/>
                <a:cs typeface="Times New Roman" pitchFamily="18" charset="0"/>
              </a:rPr>
              <a:t>		2 NADH</a:t>
            </a:r>
          </a:p>
        </p:txBody>
      </p:sp>
      <p:pic>
        <p:nvPicPr>
          <p:cNvPr id="24579" name="Picture 3" descr="177708"/>
          <p:cNvPicPr>
            <a:picLocks noChangeAspect="1" noChangeArrowheads="1"/>
          </p:cNvPicPr>
          <p:nvPr/>
        </p:nvPicPr>
        <p:blipFill>
          <a:blip r:embed="rId2"/>
          <a:srcRect/>
          <a:stretch>
            <a:fillRect/>
          </a:stretch>
        </p:blipFill>
        <p:spPr bwMode="auto">
          <a:xfrm>
            <a:off x="4800600" y="762000"/>
            <a:ext cx="4089400" cy="5562600"/>
          </a:xfrm>
          <a:prstGeom prst="rect">
            <a:avLst/>
          </a:prstGeom>
          <a:noFill/>
          <a:ln w="9525">
            <a:solidFill>
              <a:schemeClr val="bg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685800"/>
            <a:ext cx="4495800" cy="5029200"/>
          </a:xfrm>
          <a:ln>
            <a:solidFill>
              <a:schemeClr val="bg1"/>
            </a:solidFill>
          </a:ln>
        </p:spPr>
        <p:txBody>
          <a:bodyPr/>
          <a:lstStyle/>
          <a:p>
            <a:pPr algn="l"/>
            <a:r>
              <a:rPr lang="en-US" sz="3600" b="1" smtClean="0">
                <a:solidFill>
                  <a:schemeClr val="tx1"/>
                </a:solidFill>
              </a:rPr>
              <a:t>Formation of Acetyl Coenzyme-A</a:t>
            </a:r>
            <a:br>
              <a:rPr lang="en-US" sz="3600" b="1" smtClean="0">
                <a:solidFill>
                  <a:schemeClr val="tx1"/>
                </a:solidFill>
              </a:rPr>
            </a:br>
            <a:r>
              <a:rPr lang="en-US" sz="2400" b="1" smtClean="0">
                <a:solidFill>
                  <a:schemeClr val="tx1"/>
                </a:solidFill>
              </a:rPr>
              <a:t>The conversion of Pyruvic acid into Acetyl Coenzyme-A produces no ATP directly</a:t>
            </a:r>
            <a:br>
              <a:rPr lang="en-US" sz="2400" b="1" smtClean="0">
                <a:solidFill>
                  <a:schemeClr val="tx1"/>
                </a:solidFill>
              </a:rPr>
            </a:br>
            <a:r>
              <a:rPr lang="en-US" sz="2400" b="1" smtClean="0">
                <a:solidFill>
                  <a:schemeClr val="tx1"/>
                </a:solidFill>
              </a:rPr>
              <a:t> </a:t>
            </a:r>
            <a:br>
              <a:rPr lang="en-US" sz="2400" b="1" smtClean="0">
                <a:solidFill>
                  <a:schemeClr val="tx1"/>
                </a:solidFill>
              </a:rPr>
            </a:br>
            <a:r>
              <a:rPr lang="en-US" sz="2400" b="1" smtClean="0">
                <a:solidFill>
                  <a:schemeClr val="tx1"/>
                </a:solidFill>
              </a:rPr>
              <a:t>Products:			</a:t>
            </a:r>
            <a:br>
              <a:rPr lang="en-US" sz="2400" b="1" smtClean="0">
                <a:solidFill>
                  <a:schemeClr val="tx1"/>
                </a:solidFill>
              </a:rPr>
            </a:br>
            <a:r>
              <a:rPr lang="en-US" sz="2400" b="1" smtClean="0">
                <a:solidFill>
                  <a:schemeClr val="tx1"/>
                </a:solidFill>
              </a:rPr>
              <a:t>		2 Acetyl-CoA</a:t>
            </a:r>
            <a:br>
              <a:rPr lang="en-US" sz="2400" b="1" smtClean="0">
                <a:solidFill>
                  <a:schemeClr val="tx1"/>
                </a:solidFill>
              </a:rPr>
            </a:br>
            <a:r>
              <a:rPr lang="en-US" sz="2400" b="1" smtClean="0">
                <a:solidFill>
                  <a:schemeClr val="tx1"/>
                </a:solidFill>
              </a:rPr>
              <a:t>		2 NADH</a:t>
            </a:r>
            <a:br>
              <a:rPr lang="en-US" sz="2400" b="1" smtClean="0">
                <a:solidFill>
                  <a:schemeClr val="tx1"/>
                </a:solidFill>
              </a:rPr>
            </a:br>
            <a:r>
              <a:rPr lang="en-US" sz="2400" b="1" smtClean="0">
                <a:solidFill>
                  <a:schemeClr val="tx1"/>
                </a:solidFill>
              </a:rPr>
              <a:t>		2 CO2</a:t>
            </a:r>
          </a:p>
        </p:txBody>
      </p:sp>
      <p:pic>
        <p:nvPicPr>
          <p:cNvPr id="25603" name="Picture 3" descr="177709"/>
          <p:cNvPicPr>
            <a:picLocks noChangeAspect="1" noChangeArrowheads="1"/>
          </p:cNvPicPr>
          <p:nvPr/>
        </p:nvPicPr>
        <p:blipFill>
          <a:blip r:embed="rId2"/>
          <a:srcRect/>
          <a:stretch>
            <a:fillRect/>
          </a:stretch>
        </p:blipFill>
        <p:spPr bwMode="auto">
          <a:xfrm>
            <a:off x="5091113" y="685800"/>
            <a:ext cx="4052887" cy="5105400"/>
          </a:xfrm>
          <a:prstGeom prst="rect">
            <a:avLst/>
          </a:prstGeom>
          <a:noFill/>
          <a:ln w="9525">
            <a:solidFill>
              <a:schemeClr val="bg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685800"/>
            <a:ext cx="4038600" cy="4953000"/>
          </a:xfrm>
          <a:ln>
            <a:solidFill>
              <a:schemeClr val="bg1"/>
            </a:solidFill>
          </a:ln>
        </p:spPr>
        <p:txBody>
          <a:bodyPr/>
          <a:lstStyle/>
          <a:p>
            <a:pPr algn="l"/>
            <a:r>
              <a:rPr lang="en-US" sz="3600" b="1" smtClean="0">
                <a:solidFill>
                  <a:schemeClr val="tx1"/>
                </a:solidFill>
              </a:rPr>
              <a:t>Kreb’s Cycle</a:t>
            </a:r>
            <a:br>
              <a:rPr lang="en-US" sz="3600" b="1" smtClean="0">
                <a:solidFill>
                  <a:schemeClr val="tx1"/>
                </a:solidFill>
              </a:rPr>
            </a:br>
            <a:r>
              <a:rPr lang="en-US" sz="2400" b="1" smtClean="0">
                <a:solidFill>
                  <a:schemeClr val="tx1"/>
                </a:solidFill>
              </a:rPr>
              <a:t>Produces one GTP per molecule of Acteyl-COA for a net gain of two per glucose molecule.  This GTP is rapidly converted to ATP</a:t>
            </a:r>
            <a:br>
              <a:rPr lang="en-US" sz="2400" b="1" smtClean="0">
                <a:solidFill>
                  <a:schemeClr val="tx1"/>
                </a:solidFill>
              </a:rPr>
            </a:br>
            <a:r>
              <a:rPr lang="en-US" sz="2400" b="1" smtClean="0">
                <a:solidFill>
                  <a:schemeClr val="tx1"/>
                </a:solidFill>
              </a:rPr>
              <a:t/>
            </a:r>
            <a:br>
              <a:rPr lang="en-US" sz="2400" b="1" smtClean="0">
                <a:solidFill>
                  <a:schemeClr val="tx1"/>
                </a:solidFill>
              </a:rPr>
            </a:br>
            <a:r>
              <a:rPr lang="en-US" sz="2400" b="1" smtClean="0">
                <a:solidFill>
                  <a:schemeClr val="tx1"/>
                </a:solidFill>
              </a:rPr>
              <a:t>Products:		</a:t>
            </a:r>
            <a:br>
              <a:rPr lang="en-US" sz="2400" b="1" smtClean="0">
                <a:solidFill>
                  <a:schemeClr val="tx1"/>
                </a:solidFill>
              </a:rPr>
            </a:br>
            <a:r>
              <a:rPr lang="en-US" sz="2400" b="1" smtClean="0">
                <a:solidFill>
                  <a:schemeClr val="tx1"/>
                </a:solidFill>
              </a:rPr>
              <a:t>		NADH    6</a:t>
            </a:r>
            <a:br>
              <a:rPr lang="en-US" sz="2400" b="1" smtClean="0">
                <a:solidFill>
                  <a:schemeClr val="tx1"/>
                </a:solidFill>
              </a:rPr>
            </a:br>
            <a:r>
              <a:rPr lang="en-US" sz="2400" b="1" smtClean="0">
                <a:solidFill>
                  <a:schemeClr val="tx1"/>
                </a:solidFill>
              </a:rPr>
              <a:t>		FADH2  2			GTP        2			CO2         4</a:t>
            </a:r>
          </a:p>
        </p:txBody>
      </p:sp>
      <p:pic>
        <p:nvPicPr>
          <p:cNvPr id="26627" name="Picture 3" descr="177711"/>
          <p:cNvPicPr>
            <a:picLocks noChangeAspect="1" noChangeArrowheads="1"/>
          </p:cNvPicPr>
          <p:nvPr/>
        </p:nvPicPr>
        <p:blipFill>
          <a:blip r:embed="rId2"/>
          <a:srcRect/>
          <a:stretch>
            <a:fillRect/>
          </a:stretch>
        </p:blipFill>
        <p:spPr bwMode="auto">
          <a:xfrm>
            <a:off x="4495800" y="457200"/>
            <a:ext cx="4445000" cy="5334000"/>
          </a:xfrm>
          <a:prstGeom prst="rect">
            <a:avLst/>
          </a:prstGeom>
          <a:noFill/>
          <a:ln w="9525">
            <a:solidFill>
              <a:schemeClr val="bg1"/>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838200" y="1524000"/>
            <a:ext cx="7543800" cy="5399088"/>
          </a:xfrm>
          <a:prstGeom prst="rect">
            <a:avLst/>
          </a:prstGeom>
          <a:noFill/>
          <a:ln w="9525">
            <a:noFill/>
            <a:miter lim="800000"/>
            <a:headEnd/>
            <a:tailEnd/>
          </a:ln>
        </p:spPr>
        <p:txBody>
          <a:bodyPr>
            <a:spAutoFit/>
          </a:bodyPr>
          <a:lstStyle/>
          <a:p>
            <a:pPr eaLnBrk="1" hangingPunct="1">
              <a:lnSpc>
                <a:spcPct val="90000"/>
              </a:lnSpc>
              <a:spcBef>
                <a:spcPct val="50000"/>
              </a:spcBef>
            </a:pPr>
            <a:r>
              <a:rPr lang="en-US" sz="3200" b="1" u="sng"/>
              <a:t>Electron Transport Chain</a:t>
            </a:r>
          </a:p>
          <a:p>
            <a:pPr eaLnBrk="1" hangingPunct="1">
              <a:lnSpc>
                <a:spcPct val="90000"/>
              </a:lnSpc>
              <a:spcBef>
                <a:spcPct val="50000"/>
              </a:spcBef>
            </a:pPr>
            <a:r>
              <a:rPr lang="en-US" sz="2800" b="1"/>
              <a:t>A series of Oxidative Phosphorylation reactions</a:t>
            </a:r>
          </a:p>
          <a:p>
            <a:pPr eaLnBrk="1" hangingPunct="1">
              <a:lnSpc>
                <a:spcPct val="90000"/>
              </a:lnSpc>
              <a:spcBef>
                <a:spcPct val="50000"/>
              </a:spcBef>
            </a:pPr>
            <a:r>
              <a:rPr lang="en-US" sz="2800" b="1">
                <a:latin typeface="MS Serif" charset="0"/>
                <a:cs typeface="Times New Roman" pitchFamily="18" charset="0"/>
              </a:rPr>
              <a:t>Oxidation = the removal of electrons from a molecule and results in a decrease in the energy content of the molecule. Because most biological reactions involve the loss of hydrogen atoms, they are called dehydrogenation reactions. </a:t>
            </a:r>
          </a:p>
          <a:p>
            <a:pPr eaLnBrk="1" hangingPunct="1">
              <a:lnSpc>
                <a:spcPct val="90000"/>
              </a:lnSpc>
              <a:spcBef>
                <a:spcPct val="50000"/>
              </a:spcBef>
            </a:pPr>
            <a:r>
              <a:rPr lang="en-US" sz="2800" b="1">
                <a:latin typeface="MS Serif" charset="0"/>
                <a:cs typeface="Times New Roman" pitchFamily="18" charset="0"/>
              </a:rPr>
              <a:t>Reduction = the opposite of oxidation; the addition of electrons to a molecule, and results in an increase in the energy content of the molecule.</a:t>
            </a:r>
            <a:r>
              <a:rPr lang="en-US" sz="2800" b="1"/>
              <a:t> </a:t>
            </a:r>
          </a:p>
        </p:txBody>
      </p:sp>
      <p:sp>
        <p:nvSpPr>
          <p:cNvPr id="27651" name="Rectangle 3"/>
          <p:cNvSpPr>
            <a:spLocks noChangeArrowheads="1"/>
          </p:cNvSpPr>
          <p:nvPr/>
        </p:nvSpPr>
        <p:spPr bwMode="auto">
          <a:xfrm>
            <a:off x="1143000" y="381000"/>
            <a:ext cx="6699250" cy="641350"/>
          </a:xfrm>
          <a:prstGeom prst="rect">
            <a:avLst/>
          </a:prstGeom>
          <a:noFill/>
          <a:ln w="9525">
            <a:noFill/>
            <a:miter lim="800000"/>
            <a:headEnd/>
            <a:tailEnd/>
          </a:ln>
        </p:spPr>
        <p:txBody>
          <a:bodyPr wrap="none">
            <a:spAutoFit/>
          </a:bodyPr>
          <a:lstStyle/>
          <a:p>
            <a:r>
              <a:rPr lang="en-US" sz="3600" b="1"/>
              <a:t>Chemiosmotic generation of ATP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685800"/>
          </a:xfrm>
          <a:ln>
            <a:solidFill>
              <a:schemeClr val="bg1"/>
            </a:solidFill>
          </a:ln>
        </p:spPr>
        <p:txBody>
          <a:bodyPr/>
          <a:lstStyle/>
          <a:p>
            <a:r>
              <a:rPr lang="en-US" sz="3600" b="1" smtClean="0">
                <a:solidFill>
                  <a:schemeClr val="tx1"/>
                </a:solidFill>
              </a:rPr>
              <a:t>Chemiosmotic generation of ATP</a:t>
            </a:r>
          </a:p>
        </p:txBody>
      </p:sp>
      <p:pic>
        <p:nvPicPr>
          <p:cNvPr id="28675" name="Picture 3" descr="177713"/>
          <p:cNvPicPr>
            <a:picLocks noChangeAspect="1" noChangeArrowheads="1"/>
          </p:cNvPicPr>
          <p:nvPr/>
        </p:nvPicPr>
        <p:blipFill>
          <a:blip r:embed="rId2"/>
          <a:srcRect/>
          <a:stretch>
            <a:fillRect/>
          </a:stretch>
        </p:blipFill>
        <p:spPr bwMode="auto">
          <a:xfrm>
            <a:off x="4038600" y="2057400"/>
            <a:ext cx="5105400" cy="2921000"/>
          </a:xfrm>
          <a:prstGeom prst="rect">
            <a:avLst/>
          </a:prstGeom>
          <a:noFill/>
          <a:ln w="9525">
            <a:solidFill>
              <a:schemeClr val="bg1"/>
            </a:solidFill>
            <a:miter lim="800000"/>
            <a:headEnd/>
            <a:tailEnd/>
          </a:ln>
        </p:spPr>
      </p:pic>
      <p:sp>
        <p:nvSpPr>
          <p:cNvPr id="28676" name="Text Box 5"/>
          <p:cNvSpPr txBox="1">
            <a:spLocks noChangeArrowheads="1"/>
          </p:cNvSpPr>
          <p:nvPr/>
        </p:nvSpPr>
        <p:spPr bwMode="auto">
          <a:xfrm>
            <a:off x="228600" y="1279525"/>
            <a:ext cx="3733800" cy="4727575"/>
          </a:xfrm>
          <a:prstGeom prst="rect">
            <a:avLst/>
          </a:prstGeom>
          <a:noFill/>
          <a:ln w="9525">
            <a:solidFill>
              <a:schemeClr val="bg1"/>
            </a:solidFill>
            <a:miter lim="800000"/>
            <a:headEnd/>
            <a:tailEnd/>
          </a:ln>
        </p:spPr>
        <p:txBody>
          <a:bodyPr>
            <a:spAutoFit/>
          </a:bodyPr>
          <a:lstStyle/>
          <a:p>
            <a:r>
              <a:rPr lang="en-US" b="1"/>
              <a:t>ATP production:</a:t>
            </a:r>
          </a:p>
          <a:p>
            <a:endParaRPr lang="en-US" sz="1000" b="1"/>
          </a:p>
          <a:p>
            <a:r>
              <a:rPr lang="en-US" b="1"/>
              <a:t>NADH from Glycolysis</a:t>
            </a:r>
          </a:p>
          <a:p>
            <a:r>
              <a:rPr lang="en-US" b="1"/>
              <a:t>2 NADH= 6 ATP or 4ATP</a:t>
            </a:r>
          </a:p>
          <a:p>
            <a:endParaRPr lang="en-US" sz="1000" b="1"/>
          </a:p>
          <a:p>
            <a:r>
              <a:rPr lang="en-US" b="1"/>
              <a:t>NADH from Acetyl-COA </a:t>
            </a:r>
          </a:p>
          <a:p>
            <a:r>
              <a:rPr lang="en-US" b="1"/>
              <a:t>2 NADH= 6 ATP</a:t>
            </a:r>
          </a:p>
          <a:p>
            <a:endParaRPr lang="en-US" sz="1000" b="1"/>
          </a:p>
          <a:p>
            <a:r>
              <a:rPr lang="en-US" b="1"/>
              <a:t>NADH from Kreb’s Cycle:</a:t>
            </a:r>
          </a:p>
          <a:p>
            <a:r>
              <a:rPr lang="en-US" b="1"/>
              <a:t>6 NADH= 18 ATP</a:t>
            </a:r>
          </a:p>
          <a:p>
            <a:endParaRPr lang="en-US" sz="1000" b="1"/>
          </a:p>
          <a:p>
            <a:r>
              <a:rPr lang="en-US" b="1"/>
              <a:t>FADH2 from Kreb’s</a:t>
            </a:r>
          </a:p>
          <a:p>
            <a:r>
              <a:rPr lang="en-US" b="1"/>
              <a:t>2 FADH2= 4 ATP</a:t>
            </a:r>
          </a:p>
          <a:p>
            <a:endParaRPr lang="en-US" b="1"/>
          </a:p>
          <a:p>
            <a:r>
              <a:rPr lang="en-US" b="1"/>
              <a:t>TOTAL  32 or 34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304800"/>
            <a:ext cx="7772400" cy="762000"/>
          </a:xfrm>
          <a:ln>
            <a:solidFill>
              <a:schemeClr val="bg1"/>
            </a:solidFill>
          </a:ln>
        </p:spPr>
        <p:txBody>
          <a:bodyPr/>
          <a:lstStyle/>
          <a:p>
            <a:r>
              <a:rPr lang="en-US" sz="3600" b="1" smtClean="0">
                <a:solidFill>
                  <a:schemeClr val="tx1"/>
                </a:solidFill>
              </a:rPr>
              <a:t>Properties of Muscle Contraction</a:t>
            </a:r>
          </a:p>
        </p:txBody>
      </p:sp>
      <p:pic>
        <p:nvPicPr>
          <p:cNvPr id="4099" name="Picture 4" descr="173788"/>
          <p:cNvPicPr>
            <a:picLocks noChangeAspect="1" noChangeArrowheads="1"/>
          </p:cNvPicPr>
          <p:nvPr/>
        </p:nvPicPr>
        <p:blipFill>
          <a:blip r:embed="rId2"/>
          <a:srcRect/>
          <a:stretch>
            <a:fillRect/>
          </a:stretch>
        </p:blipFill>
        <p:spPr bwMode="auto">
          <a:xfrm>
            <a:off x="457200" y="1371600"/>
            <a:ext cx="8305800" cy="5486400"/>
          </a:xfrm>
          <a:prstGeom prst="rect">
            <a:avLst/>
          </a:prstGeom>
          <a:noFill/>
          <a:ln w="9525">
            <a:solidFill>
              <a:schemeClr val="bg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534400" cy="762000"/>
          </a:xfrm>
        </p:spPr>
        <p:txBody>
          <a:bodyPr/>
          <a:lstStyle/>
          <a:p>
            <a:r>
              <a:rPr lang="en-US" sz="3600" b="1" smtClean="0">
                <a:solidFill>
                  <a:schemeClr val="tx1"/>
                </a:solidFill>
              </a:rPr>
              <a:t>Motor Unit</a:t>
            </a:r>
          </a:p>
        </p:txBody>
      </p:sp>
      <p:pic>
        <p:nvPicPr>
          <p:cNvPr id="5123" name="Picture 3" descr="170494"/>
          <p:cNvPicPr>
            <a:picLocks noChangeAspect="1" noChangeArrowheads="1"/>
          </p:cNvPicPr>
          <p:nvPr/>
        </p:nvPicPr>
        <p:blipFill>
          <a:blip r:embed="rId2"/>
          <a:srcRect/>
          <a:stretch>
            <a:fillRect/>
          </a:stretch>
        </p:blipFill>
        <p:spPr bwMode="auto">
          <a:xfrm>
            <a:off x="381000" y="1295400"/>
            <a:ext cx="8458200" cy="2819400"/>
          </a:xfrm>
          <a:prstGeom prst="rect">
            <a:avLst/>
          </a:prstGeom>
          <a:noFill/>
          <a:ln w="9525">
            <a:noFill/>
            <a:miter lim="800000"/>
            <a:headEnd/>
            <a:tailEnd/>
          </a:ln>
        </p:spPr>
      </p:pic>
      <p:sp>
        <p:nvSpPr>
          <p:cNvPr id="5124" name="Text Box 4"/>
          <p:cNvSpPr txBox="1">
            <a:spLocks noChangeArrowheads="1"/>
          </p:cNvSpPr>
          <p:nvPr/>
        </p:nvSpPr>
        <p:spPr bwMode="auto">
          <a:xfrm>
            <a:off x="0" y="685800"/>
            <a:ext cx="9144000" cy="457200"/>
          </a:xfrm>
          <a:prstGeom prst="rect">
            <a:avLst/>
          </a:prstGeom>
          <a:noFill/>
          <a:ln w="9525">
            <a:noFill/>
            <a:miter lim="800000"/>
            <a:headEnd/>
            <a:tailEnd/>
          </a:ln>
        </p:spPr>
        <p:txBody>
          <a:bodyPr>
            <a:spAutoFit/>
          </a:bodyPr>
          <a:lstStyle/>
          <a:p>
            <a:pPr algn="ctr"/>
            <a:r>
              <a:rPr lang="en-US" b="1"/>
              <a:t>All the muscle fibers (cells) innervated by the same motor neuron</a:t>
            </a:r>
          </a:p>
        </p:txBody>
      </p:sp>
      <p:sp>
        <p:nvSpPr>
          <p:cNvPr id="5125" name="Text Box 6"/>
          <p:cNvSpPr txBox="1">
            <a:spLocks noChangeArrowheads="1"/>
          </p:cNvSpPr>
          <p:nvPr/>
        </p:nvSpPr>
        <p:spPr bwMode="auto">
          <a:xfrm>
            <a:off x="304800" y="4267200"/>
            <a:ext cx="8504238" cy="2835275"/>
          </a:xfrm>
          <a:prstGeom prst="rect">
            <a:avLst/>
          </a:prstGeom>
          <a:noFill/>
          <a:ln w="9525">
            <a:noFill/>
            <a:miter lim="800000"/>
            <a:headEnd/>
            <a:tailEnd/>
          </a:ln>
        </p:spPr>
        <p:txBody>
          <a:bodyPr wrap="none">
            <a:spAutoFit/>
          </a:bodyPr>
          <a:lstStyle/>
          <a:p>
            <a:r>
              <a:rPr lang="en-US" sz="2000" b="1"/>
              <a:t>All-or-None Principle:  All muscle fibers that make up a motor unit contract </a:t>
            </a:r>
          </a:p>
          <a:p>
            <a:r>
              <a:rPr lang="en-US" sz="2000" b="1"/>
              <a:t>fully together.  This principle holds true at the sarcomere, myofibril, and </a:t>
            </a:r>
          </a:p>
          <a:p>
            <a:r>
              <a:rPr lang="en-US" sz="2000" b="1"/>
              <a:t>muscle fiber levels as well.  Partial contraction occurs at the muscle level </a:t>
            </a:r>
          </a:p>
          <a:p>
            <a:r>
              <a:rPr lang="en-US" sz="2000" b="1"/>
              <a:t>because all motor units are not contracting at the same time. </a:t>
            </a:r>
          </a:p>
          <a:p>
            <a:endParaRPr lang="en-US" sz="2000" b="1"/>
          </a:p>
          <a:p>
            <a:r>
              <a:rPr lang="en-US" sz="2000" b="1"/>
              <a:t>Recruitment:  The process by which the number of actively contracting </a:t>
            </a:r>
          </a:p>
          <a:p>
            <a:r>
              <a:rPr lang="en-US" sz="2000" b="1"/>
              <a:t>motor units is increased.   </a:t>
            </a:r>
          </a:p>
          <a:p>
            <a:endParaRPr lang="en-US" sz="2000" b="1"/>
          </a:p>
          <a:p>
            <a:endParaRPr lang="en-US" sz="20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838200"/>
          </a:xfrm>
          <a:ln>
            <a:solidFill>
              <a:schemeClr val="bg1"/>
            </a:solidFill>
          </a:ln>
        </p:spPr>
        <p:txBody>
          <a:bodyPr/>
          <a:lstStyle/>
          <a:p>
            <a:r>
              <a:rPr lang="en-US" sz="3600" b="1" smtClean="0">
                <a:solidFill>
                  <a:schemeClr val="tx1"/>
                </a:solidFill>
              </a:rPr>
              <a:t>Types of Muscle Contraction</a:t>
            </a:r>
          </a:p>
        </p:txBody>
      </p:sp>
      <p:sp>
        <p:nvSpPr>
          <p:cNvPr id="6147" name="Rectangle 3"/>
          <p:cNvSpPr>
            <a:spLocks noGrp="1" noChangeArrowheads="1"/>
          </p:cNvSpPr>
          <p:nvPr>
            <p:ph type="body" idx="1"/>
          </p:nvPr>
        </p:nvSpPr>
        <p:spPr>
          <a:xfrm>
            <a:off x="685800" y="1371600"/>
            <a:ext cx="7772400" cy="4724400"/>
          </a:xfrm>
          <a:ln>
            <a:solidFill>
              <a:schemeClr val="bg1"/>
            </a:solidFill>
          </a:ln>
        </p:spPr>
        <p:txBody>
          <a:bodyPr/>
          <a:lstStyle/>
          <a:p>
            <a:pPr marL="609600" indent="-609600">
              <a:lnSpc>
                <a:spcPct val="90000"/>
              </a:lnSpc>
              <a:buFontTx/>
              <a:buAutoNum type="arabicPeriod"/>
            </a:pPr>
            <a:r>
              <a:rPr lang="en-US" sz="2400" b="1" smtClean="0"/>
              <a:t>Isotonic contraction:</a:t>
            </a:r>
          </a:p>
          <a:p>
            <a:pPr marL="609600" indent="-609600">
              <a:lnSpc>
                <a:spcPct val="90000"/>
              </a:lnSpc>
              <a:buFontTx/>
              <a:buNone/>
            </a:pPr>
            <a:r>
              <a:rPr lang="en-US" sz="2400" b="1" smtClean="0"/>
              <a:t>	a.  Concentric isotonic contraction:  Overall length of a muscle decreases during contraction to produce movement.</a:t>
            </a:r>
          </a:p>
          <a:p>
            <a:pPr marL="609600" indent="-609600">
              <a:lnSpc>
                <a:spcPct val="90000"/>
              </a:lnSpc>
              <a:buFontTx/>
              <a:buNone/>
            </a:pPr>
            <a:r>
              <a:rPr lang="en-US" sz="2400" b="1" smtClean="0"/>
              <a:t>	b.  Eccentric isotonic contraction:  Overall length of a muscle increases during muscle contraction, i.e.,  when an antagonistic muscle contracts against its</a:t>
            </a:r>
          </a:p>
          <a:p>
            <a:pPr marL="609600" indent="-609600">
              <a:lnSpc>
                <a:spcPct val="90000"/>
              </a:lnSpc>
              <a:buFontTx/>
              <a:buNone/>
            </a:pPr>
            <a:r>
              <a:rPr lang="en-US" sz="2400" b="1" smtClean="0"/>
              <a:t>	agonist.</a:t>
            </a:r>
          </a:p>
          <a:p>
            <a:pPr marL="609600" indent="-609600">
              <a:lnSpc>
                <a:spcPct val="90000"/>
              </a:lnSpc>
              <a:buFontTx/>
              <a:buNone/>
            </a:pPr>
            <a:endParaRPr lang="en-US" sz="2400" b="1" smtClean="0"/>
          </a:p>
          <a:p>
            <a:pPr marL="609600" indent="-609600">
              <a:lnSpc>
                <a:spcPct val="90000"/>
              </a:lnSpc>
              <a:buFontTx/>
              <a:buNone/>
            </a:pPr>
            <a:r>
              <a:rPr lang="en-US" sz="2400" b="1" smtClean="0"/>
              <a:t>2. 	Isometric contraction:  a contraction where considerable muscle tension is generated without shortening of the muscle.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304800"/>
            <a:ext cx="7010400" cy="685800"/>
          </a:xfrm>
          <a:ln>
            <a:solidFill>
              <a:schemeClr val="bg1"/>
            </a:solidFill>
          </a:ln>
        </p:spPr>
        <p:txBody>
          <a:bodyPr/>
          <a:lstStyle/>
          <a:p>
            <a:r>
              <a:rPr lang="en-US" sz="3600" b="1" smtClean="0">
                <a:solidFill>
                  <a:schemeClr val="tx1"/>
                </a:solidFill>
              </a:rPr>
              <a:t>Myogram of a Simple Twitch </a:t>
            </a:r>
          </a:p>
        </p:txBody>
      </p:sp>
      <p:pic>
        <p:nvPicPr>
          <p:cNvPr id="7171" name="Picture 3" descr="170495"/>
          <p:cNvPicPr>
            <a:picLocks noChangeAspect="1" noChangeArrowheads="1"/>
          </p:cNvPicPr>
          <p:nvPr/>
        </p:nvPicPr>
        <p:blipFill>
          <a:blip r:embed="rId2"/>
          <a:srcRect/>
          <a:stretch>
            <a:fillRect/>
          </a:stretch>
        </p:blipFill>
        <p:spPr bwMode="auto">
          <a:xfrm>
            <a:off x="609600" y="1143000"/>
            <a:ext cx="8001000" cy="4343400"/>
          </a:xfrm>
          <a:prstGeom prst="rect">
            <a:avLst/>
          </a:prstGeom>
          <a:noFill/>
          <a:ln w="9525">
            <a:solidFill>
              <a:schemeClr val="bg1"/>
            </a:solidFill>
            <a:miter lim="800000"/>
            <a:headEnd/>
            <a:tailEnd/>
          </a:ln>
        </p:spPr>
      </p:pic>
      <p:sp>
        <p:nvSpPr>
          <p:cNvPr id="7172" name="Text Box 5"/>
          <p:cNvSpPr txBox="1">
            <a:spLocks noChangeArrowheads="1"/>
          </p:cNvSpPr>
          <p:nvPr/>
        </p:nvSpPr>
        <p:spPr bwMode="auto">
          <a:xfrm>
            <a:off x="669925" y="5653088"/>
            <a:ext cx="8269288" cy="701675"/>
          </a:xfrm>
          <a:prstGeom prst="rect">
            <a:avLst/>
          </a:prstGeom>
          <a:noFill/>
          <a:ln w="9525">
            <a:solidFill>
              <a:schemeClr val="bg1"/>
            </a:solidFill>
            <a:miter lim="800000"/>
            <a:headEnd/>
            <a:tailEnd/>
          </a:ln>
        </p:spPr>
        <p:txBody>
          <a:bodyPr wrap="none">
            <a:spAutoFit/>
          </a:bodyPr>
          <a:lstStyle/>
          <a:p>
            <a:r>
              <a:rPr lang="en-US" sz="2000" b="1"/>
              <a:t>Simple twitch:  Brief contraction of all fibers in a motor unit in response to</a:t>
            </a:r>
          </a:p>
          <a:p>
            <a:r>
              <a:rPr lang="en-US" sz="2000" b="1"/>
              <a:t>a single stimulus.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533400"/>
          </a:xfrm>
        </p:spPr>
        <p:txBody>
          <a:bodyPr/>
          <a:lstStyle/>
          <a:p>
            <a:r>
              <a:rPr lang="en-US" sz="3200" b="1" smtClean="0">
                <a:solidFill>
                  <a:schemeClr val="tx1"/>
                </a:solidFill>
              </a:rPr>
              <a:t>Myograms Created by Multiple Stimuli</a:t>
            </a:r>
          </a:p>
        </p:txBody>
      </p:sp>
      <p:pic>
        <p:nvPicPr>
          <p:cNvPr id="8195" name="Picture 3" descr="170496"/>
          <p:cNvPicPr>
            <a:picLocks noChangeAspect="1" noChangeArrowheads="1"/>
          </p:cNvPicPr>
          <p:nvPr/>
        </p:nvPicPr>
        <p:blipFill>
          <a:blip r:embed="rId2"/>
          <a:srcRect/>
          <a:stretch>
            <a:fillRect/>
          </a:stretch>
        </p:blipFill>
        <p:spPr bwMode="auto">
          <a:xfrm>
            <a:off x="381000" y="685800"/>
            <a:ext cx="8458200" cy="3733800"/>
          </a:xfrm>
          <a:prstGeom prst="rect">
            <a:avLst/>
          </a:prstGeom>
          <a:noFill/>
          <a:ln w="9525">
            <a:noFill/>
            <a:miter lim="800000"/>
            <a:headEnd/>
            <a:tailEnd/>
          </a:ln>
        </p:spPr>
      </p:pic>
      <p:sp>
        <p:nvSpPr>
          <p:cNvPr id="8196" name="Text Box 4"/>
          <p:cNvSpPr txBox="1">
            <a:spLocks noChangeArrowheads="1"/>
          </p:cNvSpPr>
          <p:nvPr/>
        </p:nvSpPr>
        <p:spPr bwMode="auto">
          <a:xfrm>
            <a:off x="441325" y="4648200"/>
            <a:ext cx="8329613" cy="2225675"/>
          </a:xfrm>
          <a:prstGeom prst="rect">
            <a:avLst/>
          </a:prstGeom>
          <a:noFill/>
          <a:ln w="9525">
            <a:noFill/>
            <a:miter lim="800000"/>
            <a:headEnd/>
            <a:tailEnd/>
          </a:ln>
        </p:spPr>
        <p:txBody>
          <a:bodyPr>
            <a:spAutoFit/>
          </a:bodyPr>
          <a:lstStyle/>
          <a:p>
            <a:r>
              <a:rPr lang="en-US" sz="2000" b="1"/>
              <a:t>Wave Summation:  Two stimuli that occur close together so that the second</a:t>
            </a:r>
          </a:p>
          <a:p>
            <a:r>
              <a:rPr lang="en-US" sz="2000" b="1"/>
              <a:t>stimulus occurs before the the muscle can completely relax. Increased force of contraction is due to recruitment of motor units.</a:t>
            </a:r>
          </a:p>
          <a:p>
            <a:endParaRPr lang="en-US" sz="2000" b="1"/>
          </a:p>
          <a:p>
            <a:r>
              <a:rPr lang="en-US" sz="2000" b="1"/>
              <a:t>Unfused or Incomplete Tetanus:  Due multiple stimuli that cause repeated </a:t>
            </a:r>
          </a:p>
          <a:p>
            <a:r>
              <a:rPr lang="en-US" sz="2000" b="1"/>
              <a:t>wave summations that increase force of contraction due to recruitment.</a:t>
            </a:r>
          </a:p>
          <a:p>
            <a:r>
              <a:rPr lang="en-US" sz="2000" b="1"/>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200" b="1" smtClean="0">
                <a:solidFill>
                  <a:schemeClr val="tx1"/>
                </a:solidFill>
              </a:rPr>
              <a:t>Myograms Created by Multiple Stimuli</a:t>
            </a:r>
          </a:p>
        </p:txBody>
      </p:sp>
      <p:sp>
        <p:nvSpPr>
          <p:cNvPr id="9219" name="Rectangle 5"/>
          <p:cNvSpPr>
            <a:spLocks noGrp="1" noChangeArrowheads="1"/>
          </p:cNvSpPr>
          <p:nvPr>
            <p:ph type="body" idx="1"/>
          </p:nvPr>
        </p:nvSpPr>
        <p:spPr/>
        <p:txBody>
          <a:bodyPr/>
          <a:lstStyle/>
          <a:p>
            <a:endParaRPr lang="en-US" smtClean="0"/>
          </a:p>
        </p:txBody>
      </p:sp>
      <p:pic>
        <p:nvPicPr>
          <p:cNvPr id="9220" name="Picture 3" descr="170496"/>
          <p:cNvPicPr>
            <a:picLocks noChangeAspect="1" noChangeArrowheads="1"/>
          </p:cNvPicPr>
          <p:nvPr/>
        </p:nvPicPr>
        <p:blipFill>
          <a:blip r:embed="rId2"/>
          <a:srcRect/>
          <a:stretch>
            <a:fillRect/>
          </a:stretch>
        </p:blipFill>
        <p:spPr bwMode="auto">
          <a:xfrm>
            <a:off x="381000" y="685800"/>
            <a:ext cx="8458200" cy="3733800"/>
          </a:xfrm>
          <a:prstGeom prst="rect">
            <a:avLst/>
          </a:prstGeom>
          <a:noFill/>
          <a:ln w="9525">
            <a:noFill/>
            <a:miter lim="800000"/>
            <a:headEnd/>
            <a:tailEnd/>
          </a:ln>
        </p:spPr>
      </p:pic>
      <p:sp>
        <p:nvSpPr>
          <p:cNvPr id="9221" name="Text Box 4"/>
          <p:cNvSpPr txBox="1">
            <a:spLocks noChangeArrowheads="1"/>
          </p:cNvSpPr>
          <p:nvPr/>
        </p:nvSpPr>
        <p:spPr bwMode="auto">
          <a:xfrm>
            <a:off x="441325" y="4648200"/>
            <a:ext cx="8329613" cy="1311275"/>
          </a:xfrm>
          <a:prstGeom prst="rect">
            <a:avLst/>
          </a:prstGeom>
          <a:noFill/>
          <a:ln w="9525">
            <a:noFill/>
            <a:miter lim="800000"/>
            <a:headEnd/>
            <a:tailEnd/>
          </a:ln>
        </p:spPr>
        <p:txBody>
          <a:bodyPr>
            <a:spAutoFit/>
          </a:bodyPr>
          <a:lstStyle/>
          <a:p>
            <a:r>
              <a:rPr lang="en-US" sz="2000" b="1"/>
              <a:t>Fused or Complete Tetanus:  A sustained maximum contraction in which </a:t>
            </a:r>
          </a:p>
          <a:p>
            <a:r>
              <a:rPr lang="en-US" sz="2000" b="1"/>
              <a:t>individual contractions are not discernable.  In fused tetanus, multiple stimuli are occurring so fast, the muscle does not undergo any relaxation.</a:t>
            </a:r>
          </a:p>
          <a:p>
            <a:r>
              <a:rPr lang="en-US" sz="2000" b="1"/>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143000"/>
          </a:xfrm>
          <a:ln>
            <a:solidFill>
              <a:schemeClr val="bg1"/>
            </a:solidFill>
          </a:ln>
        </p:spPr>
        <p:txBody>
          <a:bodyPr/>
          <a:lstStyle/>
          <a:p>
            <a:r>
              <a:rPr lang="en-US" sz="4000" b="1" smtClean="0">
                <a:solidFill>
                  <a:schemeClr val="tx1"/>
                </a:solidFill>
              </a:rPr>
              <a:t>Tension Produced by </a:t>
            </a:r>
            <a:br>
              <a:rPr lang="en-US" sz="4000" b="1" smtClean="0">
                <a:solidFill>
                  <a:schemeClr val="tx1"/>
                </a:solidFill>
              </a:rPr>
            </a:br>
            <a:r>
              <a:rPr lang="en-US" sz="4000" b="1" smtClean="0">
                <a:solidFill>
                  <a:schemeClr val="tx1"/>
                </a:solidFill>
              </a:rPr>
              <a:t>Contracting Skeletal Muscles</a:t>
            </a:r>
          </a:p>
        </p:txBody>
      </p:sp>
      <p:sp>
        <p:nvSpPr>
          <p:cNvPr id="10243" name="Rectangle 3"/>
          <p:cNvSpPr>
            <a:spLocks noGrp="1" noChangeArrowheads="1"/>
          </p:cNvSpPr>
          <p:nvPr>
            <p:ph type="body" idx="1"/>
          </p:nvPr>
        </p:nvSpPr>
        <p:spPr>
          <a:xfrm>
            <a:off x="381000" y="1828800"/>
            <a:ext cx="8458200" cy="4572000"/>
          </a:xfrm>
          <a:ln>
            <a:solidFill>
              <a:schemeClr val="bg1"/>
            </a:solidFill>
          </a:ln>
        </p:spPr>
        <p:txBody>
          <a:bodyPr/>
          <a:lstStyle/>
          <a:p>
            <a:pPr>
              <a:lnSpc>
                <a:spcPct val="80000"/>
              </a:lnSpc>
            </a:pPr>
            <a:r>
              <a:rPr lang="en-US" sz="2400" b="1" smtClean="0"/>
              <a:t>Internal tension:  The force created by the shortening of sarcomeres and myofibrils within a muscle cell or fiber.</a:t>
            </a:r>
          </a:p>
          <a:p>
            <a:pPr>
              <a:lnSpc>
                <a:spcPct val="80000"/>
              </a:lnSpc>
            </a:pPr>
            <a:endParaRPr lang="en-US" sz="2400" b="1" smtClean="0"/>
          </a:p>
          <a:p>
            <a:pPr>
              <a:lnSpc>
                <a:spcPct val="80000"/>
              </a:lnSpc>
            </a:pPr>
            <a:r>
              <a:rPr lang="en-US" sz="2400" b="1" smtClean="0"/>
              <a:t>External tension: The force transferred from contracting muscle cells to their connective tissues (epimysium, perimysium, and endomysium) and tendons they become part of.</a:t>
            </a:r>
          </a:p>
          <a:p>
            <a:pPr>
              <a:lnSpc>
                <a:spcPct val="80000"/>
              </a:lnSpc>
            </a:pPr>
            <a:endParaRPr lang="en-US" sz="2400" b="1" smtClean="0"/>
          </a:p>
          <a:p>
            <a:pPr>
              <a:lnSpc>
                <a:spcPct val="80000"/>
              </a:lnSpc>
            </a:pPr>
            <a:r>
              <a:rPr lang="en-US" sz="2400" b="1" smtClean="0"/>
              <a:t>Because of the “series elastic elements” within this connective tissue, external tension builds slowly during early contraction periods and then builds more rapidly, transferring the tension to the force that moves bones at joints. </a:t>
            </a:r>
          </a:p>
          <a:p>
            <a:pPr>
              <a:lnSpc>
                <a:spcPct val="80000"/>
              </a:lnSpc>
            </a:pPr>
            <a:endParaRPr lang="en-US" sz="2400" b="1" smtClean="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L:\templates\Blank Presentation.pot</Template>
  <TotalTime>433</TotalTime>
  <Words>819</Words>
  <Application>Microsoft PowerPoint</Application>
  <PresentationFormat>On-screen Show (4:3)</PresentationFormat>
  <Paragraphs>166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Times New Roman</vt:lpstr>
      <vt:lpstr>Arial</vt:lpstr>
      <vt:lpstr>Calibri</vt:lpstr>
      <vt:lpstr>Geneva</vt:lpstr>
      <vt:lpstr>MS Serif</vt:lpstr>
      <vt:lpstr>Blank Presentation</vt:lpstr>
      <vt:lpstr>Bio&amp; 241 A&amp;P 1  Unit 3 / Lecture 3</vt:lpstr>
      <vt:lpstr>Actions of Antagonistic Muscles</vt:lpstr>
      <vt:lpstr>Properties of Muscle Contraction</vt:lpstr>
      <vt:lpstr>Motor Unit</vt:lpstr>
      <vt:lpstr>Types of Muscle Contraction</vt:lpstr>
      <vt:lpstr>Myogram of a Simple Twitch </vt:lpstr>
      <vt:lpstr>Myograms Created by Multiple Stimuli</vt:lpstr>
      <vt:lpstr>Myograms Created by Multiple Stimuli</vt:lpstr>
      <vt:lpstr>Tension Produced by  Contracting Skeletal Muscles</vt:lpstr>
      <vt:lpstr>Tension Produced by  Contracting Skeletal Muscles </vt:lpstr>
      <vt:lpstr>Slide 11</vt:lpstr>
      <vt:lpstr>Three Types of Skeletal Muscle Fibers</vt:lpstr>
      <vt:lpstr>Structural Characteristics of the Three Fibers</vt:lpstr>
      <vt:lpstr>Functional Characteristics of the Three Fibers</vt:lpstr>
      <vt:lpstr>Slide 15</vt:lpstr>
      <vt:lpstr>Functional Characteristics of the Three Fibers</vt:lpstr>
      <vt:lpstr>Slide 17</vt:lpstr>
      <vt:lpstr>Slide 18</vt:lpstr>
      <vt:lpstr>Slide 19</vt:lpstr>
      <vt:lpstr>Slide 20</vt:lpstr>
      <vt:lpstr>ATP Production for Muscle Contraction</vt:lpstr>
      <vt:lpstr>Overview of Cellular Respiration </vt:lpstr>
      <vt:lpstr>      Glycolysis 1.  Converting glucose to glyceraldehyde 3-phosphate require the use of two ATP. 2.  Converting glyceraldehyde 3-phosphate to pyruvic acid produces 4 ATP.   Products: 2 molecules of   Pyruvic Acid   2 ATP   2 NADH</vt:lpstr>
      <vt:lpstr>Formation of Acetyl Coenzyme-A The conversion of Pyruvic acid into Acetyl Coenzyme-A produces no ATP directly   Products:      2 Acetyl-CoA   2 NADH   2 CO2</vt:lpstr>
      <vt:lpstr>Kreb’s Cycle Produces one GTP per molecule of Acteyl-COA for a net gain of two per glucose molecule.  This GTP is rapidly converted to ATP  Products:     NADH    6   FADH2  2   GTP        2   CO2         4</vt:lpstr>
      <vt:lpstr>Slide 26</vt:lpstr>
      <vt:lpstr>Chemiosmotic generation of ATP</vt:lpstr>
    </vt:vector>
  </TitlesOfParts>
  <Company>Spokane Falls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garyb</dc:creator>
  <cp:lastModifiedBy>GaryB</cp:lastModifiedBy>
  <cp:revision>19</cp:revision>
  <dcterms:created xsi:type="dcterms:W3CDTF">2001-10-22T17:52:44Z</dcterms:created>
  <dcterms:modified xsi:type="dcterms:W3CDTF">2008-12-03T19:04:39Z</dcterms:modified>
</cp:coreProperties>
</file>